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5" r:id="rId1"/>
  </p:sldMasterIdLst>
  <p:notesMasterIdLst>
    <p:notesMasterId r:id="rId78"/>
  </p:notesMasterIdLst>
  <p:handoutMasterIdLst>
    <p:handoutMasterId r:id="rId79"/>
  </p:handoutMasterIdLst>
  <p:sldIdLst>
    <p:sldId id="320" r:id="rId2"/>
    <p:sldId id="321" r:id="rId3"/>
    <p:sldId id="376" r:id="rId4"/>
    <p:sldId id="377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3" r:id="rId48"/>
    <p:sldId id="426" r:id="rId49"/>
    <p:sldId id="425" r:id="rId50"/>
    <p:sldId id="424" r:id="rId51"/>
    <p:sldId id="427" r:id="rId52"/>
    <p:sldId id="430" r:id="rId53"/>
    <p:sldId id="429" r:id="rId54"/>
    <p:sldId id="428" r:id="rId55"/>
    <p:sldId id="431" r:id="rId56"/>
    <p:sldId id="434" r:id="rId57"/>
    <p:sldId id="433" r:id="rId58"/>
    <p:sldId id="432" r:id="rId59"/>
    <p:sldId id="435" r:id="rId60"/>
    <p:sldId id="436" r:id="rId61"/>
    <p:sldId id="437" r:id="rId62"/>
    <p:sldId id="438" r:id="rId63"/>
    <p:sldId id="439" r:id="rId64"/>
    <p:sldId id="440" r:id="rId65"/>
    <p:sldId id="441" r:id="rId66"/>
    <p:sldId id="442" r:id="rId67"/>
    <p:sldId id="443" r:id="rId68"/>
    <p:sldId id="444" r:id="rId69"/>
    <p:sldId id="445" r:id="rId70"/>
    <p:sldId id="446" r:id="rId71"/>
    <p:sldId id="447" r:id="rId72"/>
    <p:sldId id="448" r:id="rId73"/>
    <p:sldId id="449" r:id="rId74"/>
    <p:sldId id="370" r:id="rId75"/>
    <p:sldId id="421" r:id="rId76"/>
    <p:sldId id="422" r:id="rId77"/>
  </p:sldIdLst>
  <p:sldSz cx="12192000" cy="6858000"/>
  <p:notesSz cx="6858000" cy="9144000"/>
  <p:embeddedFontLst>
    <p:embeddedFont>
      <p:font typeface="Lato" panose="020B0604020202020204" charset="0"/>
      <p:regular r:id="rId80"/>
      <p:bold r:id="rId81"/>
    </p:embeddedFont>
    <p:embeddedFont>
      <p:font typeface="Muli" panose="020B0604020202020204" charset="0"/>
      <p:regular r:id="rId82"/>
      <p:bold r:id="rId83"/>
      <p:italic r:id="rId84"/>
      <p:boldItalic r:id="rId85"/>
    </p:embeddedFont>
    <p:embeddedFont>
      <p:font typeface="Calibri Light" panose="020F0302020204030204" pitchFamily="34" charset="0"/>
      <p:regular r:id="rId86"/>
      <p:italic r:id="rId87"/>
    </p:embeddedFon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OpenDyslexicAlta" panose="020B0604020202020204" charset="0"/>
      <p:regular r:id="rId92"/>
      <p:bold r:id="rId93"/>
      <p:italic r:id="rId94"/>
      <p:boldItalic r:id="rId9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3273DC"/>
    <a:srgbClr val="F337C7"/>
    <a:srgbClr val="23D160"/>
    <a:srgbClr val="7957D5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38" autoAdjust="0"/>
    <p:restoredTop sz="87926" autoAdjust="0"/>
  </p:normalViewPr>
  <p:slideViewPr>
    <p:cSldViewPr snapToGrid="0" snapToObjects="1">
      <p:cViewPr varScale="1">
        <p:scale>
          <a:sx n="52" d="100"/>
          <a:sy n="52" d="100"/>
        </p:scale>
        <p:origin x="246" y="72"/>
      </p:cViewPr>
      <p:guideLst>
        <p:guide orient="horz" pos="2251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4.fntdata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6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5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66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2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1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15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8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58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86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7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10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95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76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77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0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13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12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86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55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40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0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46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80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47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57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021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96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44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64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01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3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1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9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53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01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18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103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848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014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059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3751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74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6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00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966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75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794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371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448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80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96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748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916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7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056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894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4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350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737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434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328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218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237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4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7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038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629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034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0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6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1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B1C8-D426-4507-BB16-A62118390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0590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5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7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B1C8-D426-4507-BB16-A62118390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0048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10/07/2019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18/04/2021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47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2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1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08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8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Sample Slides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4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EC7D-F28F-4E4C-A412-82DD6261F302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B1C8-D426-4507-BB16-A62118390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50" r:id="rId13"/>
    <p:sldLayoutId id="2147483663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Summer Block 1: Decimals</a:t>
            </a:r>
          </a:p>
          <a:p>
            <a:r>
              <a:rPr lang="en-GB" dirty="0"/>
              <a:t>Lesson 4: To be able to order numbers </a:t>
            </a:r>
            <a:br>
              <a:rPr lang="en-GB" dirty="0"/>
            </a:br>
            <a:r>
              <a:rPr lang="en-GB" dirty="0"/>
              <a:t>with up to two decimal places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Decimals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QQNFWXK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2.1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44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2.1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3.12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667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2.1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3.12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4.22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8520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2.1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3.12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4.22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5.02</a:t>
            </a:r>
          </a:p>
        </p:txBody>
      </p:sp>
    </p:spTree>
    <p:extLst>
      <p:ext uri="{BB962C8B-B14F-4D97-AF65-F5344CB8AC3E}">
        <p14:creationId xmlns:p14="http://schemas.microsoft.com/office/powerpoint/2010/main" val="106003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7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51224"/>
              </p:ext>
            </p:extLst>
          </p:nvPr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985998"/>
              </p:ext>
            </p:extLst>
          </p:nvPr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7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0530"/>
              </p:ext>
            </p:extLst>
          </p:nvPr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9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33744"/>
              </p:ext>
            </p:extLst>
          </p:nvPr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4.03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8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representations, such as place value charts, to help me compare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representations, such as place value charts, to help </a:t>
            </a:r>
            <a:r>
              <a:rPr lang="en-GB" sz="2200"/>
              <a:t>me compare </a:t>
            </a:r>
            <a:r>
              <a:rPr lang="en-GB" sz="2200" dirty="0"/>
              <a:t>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1 - Decimals - Lesson 4 - To be able to order numbers with up to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4.03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4.1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7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4.03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4.1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4.14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102" y="3519343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81" y="3519022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759" y="351651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4" y="3727212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4.03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4.1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3860"/>
                </a:solidFill>
                <a:latin typeface="OpenDyslexicAlta" pitchFamily="2" charset="77"/>
              </a:rPr>
              <a:t>4.14</a:t>
            </a:r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4.24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D78EF4-D0CE-BA4E-823D-FC5FDA6B2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2" y="3503226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495D24-D5CB-A44A-99AE-663A0A433D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583" y="3896394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357C2D9-E2A5-064C-83B1-DF9FC03E6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595" y="3516511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D072129-0DB9-EC4B-A159-FFD9E021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525875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A63EB90-F3FF-8242-A5D4-E4683F160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512590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3F30C1-1D71-1146-AB48-9DDCDEB29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33" y="3877850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09F49CA-A2E0-5F4E-B249-74684CFB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963" y="3864565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4C49E83-3680-274A-B14F-2715CA8D3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524536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2837841-9EDC-B649-A7A5-1875A913A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511251"/>
            <a:ext cx="361946" cy="36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A26EE94-97BC-AA49-B34A-CD80F5E24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58" y="3876511"/>
            <a:ext cx="361946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9A317BE-53F3-4741-BF23-BC4C3230E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88" y="386322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3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5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15954"/>
              </p:ext>
            </p:extLst>
          </p:nvPr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0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14174"/>
              </p:ext>
            </p:extLst>
          </p:nvPr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2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17267"/>
              </p:ext>
            </p:extLst>
          </p:nvPr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2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6232"/>
              </p:ext>
            </p:extLst>
          </p:nvPr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3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3.04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0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3.04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tables shown are the second and third steps in a sequence, what comes before and what comes afterwards?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tables.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0875"/>
              </p:ext>
            </p:extLst>
          </p:nvPr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06253"/>
              </p:ext>
            </p:extLst>
          </p:nvPr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53270"/>
              </p:ext>
            </p:extLst>
          </p:nvPr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29368"/>
              </p:ext>
            </p:extLst>
          </p:nvPr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537821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524536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331" y="3509718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215CB4-A9DE-BA43-B6A2-23263DC9AE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059" y="3901548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545846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884536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3.04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3.32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67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38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23" y="3749939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52" y="389918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86" y="3543870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835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60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509" y="3521891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461" y="3504768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489" y="3504768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3.04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3.32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3.41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81876D4-4E10-8746-938F-2EBC583C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20" y="3885902"/>
            <a:ext cx="361946" cy="36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5E4D34-05D3-0046-8ACB-A19C2CEE6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75" y="352189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E1068-9201-9C45-AA40-788C4F870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7" y="3504768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2713E9B-8E69-3544-AAF9-BE841EDFD9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86" y="3885902"/>
            <a:ext cx="361946" cy="3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574446-1568-9149-ABE2-928FDDE83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521891"/>
            <a:ext cx="361946" cy="360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0AA8937-CC90-3B49-940D-B02F1C7D2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782" y="3904041"/>
            <a:ext cx="361946" cy="36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AA79638-C3CA-3D42-BBC6-07F678710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690" y="3525902"/>
            <a:ext cx="361946" cy="36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7A016E5-F70A-B04F-9C87-D375F9045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223" y="3884608"/>
            <a:ext cx="361946" cy="36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0DBEAF0-7527-C548-B7C8-23A2F0B55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424" y="3905742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7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13.2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23.04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5709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13.2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23.04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3922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13.2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23.04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23.4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1039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13.2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23.04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23.4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23.04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7345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23.4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13.2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23.04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32.41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23.4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23.04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13.2</a:t>
            </a:r>
          </a:p>
        </p:txBody>
      </p:sp>
    </p:spTree>
    <p:extLst>
      <p:ext uri="{BB962C8B-B14F-4D97-AF65-F5344CB8AC3E}">
        <p14:creationId xmlns:p14="http://schemas.microsoft.com/office/powerpoint/2010/main" val="2762638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46.5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56.04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4.06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2829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46.5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56.04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4.06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6195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46.5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56.04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4.06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56.04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961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576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tables shown are the second and third steps in a sequence, what comes before and what comes afterwards?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Each step shows the number increasing by 1 hundredth, as the second step shows 4.03 and the third step shows 4.04. So, the sequence is 4.02, 4.03, 4.04, 4.05.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65443"/>
              </p:ext>
            </p:extLst>
          </p:nvPr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57120"/>
              </p:ext>
            </p:extLst>
          </p:nvPr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2592"/>
              </p:ext>
            </p:extLst>
          </p:nvPr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537821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524536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331" y="3509718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215CB4-A9DE-BA43-B6A2-23263DC9AE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059" y="3901548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545846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884536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E28127-443B-BB48-8095-511232AE8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518" y="3521034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CC9270-F152-964C-B1B8-4308C58771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648" y="3507749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D794A23-76C3-9144-ABA7-A4C2287880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518" y="3873009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291B97-26B6-9A4F-B457-0B60E09AB2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648" y="3859724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0BB179-095F-4E47-93E3-9CE3FFB897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315" y="3527693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AECCB0F-BD13-804E-AD1F-A78DF035AE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7445" y="3514408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772FB0F-6AC5-B045-91B1-F0CEE90D28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315" y="3879668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2F10551-1A6F-494E-8F85-BB881C8C67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7445" y="3866383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0DF49C4-B091-8144-976C-273E36964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164" y="3717821"/>
            <a:ext cx="361946" cy="360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8139EC1-1F48-084E-98E3-C55774666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40" y="3537821"/>
            <a:ext cx="361946" cy="360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7798646-B629-C342-BA12-EB7F51757F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70" y="3524536"/>
            <a:ext cx="361946" cy="360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7B590FE-3BD2-094A-BA08-27BE05F92E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40" y="3889796"/>
            <a:ext cx="361946" cy="360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C3D4D1-AD77-AD48-A782-78DC221A4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70" y="3876511"/>
            <a:ext cx="361946" cy="36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9B937F7-323F-774B-B8A0-185EF6112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31" y="3525079"/>
            <a:ext cx="361946" cy="360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AAA13EF-0193-DC4D-B7D7-CC813587A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201" y="3890339"/>
            <a:ext cx="3619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8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46.5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56.04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4.06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56.04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46.5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908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46.5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56.04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4.06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64.35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56.04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3860"/>
                </a:solidFill>
                <a:latin typeface="OpenDyslexicAlta" pitchFamily="2" charset="77"/>
              </a:rPr>
              <a:t>46.5</a:t>
            </a:r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4.06</a:t>
            </a:r>
          </a:p>
        </p:txBody>
      </p:sp>
    </p:spTree>
    <p:extLst>
      <p:ext uri="{BB962C8B-B14F-4D97-AF65-F5344CB8AC3E}">
        <p14:creationId xmlns:p14="http://schemas.microsoft.com/office/powerpoint/2010/main" val="1796368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87.09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97.8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7.98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8423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87.09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97.8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7.98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7453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87.09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97.8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7.98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97.8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2392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87.09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97.8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7.98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97.8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87.09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3025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numbers in descending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315395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87.09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3156811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97.8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7.98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315230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D6A5AD8-58F9-7D49-94F3-3E6234DC84FE}"/>
              </a:ext>
            </a:extLst>
          </p:cNvPr>
          <p:cNvSpPr/>
          <p:nvPr/>
        </p:nvSpPr>
        <p:spPr>
          <a:xfrm>
            <a:off x="784310" y="438484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98.07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6F64CD1-46F0-B047-B2D5-18BDAEF5FB06}"/>
              </a:ext>
            </a:extLst>
          </p:cNvPr>
          <p:cNvSpPr/>
          <p:nvPr/>
        </p:nvSpPr>
        <p:spPr>
          <a:xfrm>
            <a:off x="3523075" y="4387708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97.8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B542B17-240E-F646-90EB-40918557A2E1}"/>
              </a:ext>
            </a:extLst>
          </p:cNvPr>
          <p:cNvSpPr/>
          <p:nvPr/>
        </p:nvSpPr>
        <p:spPr>
          <a:xfrm>
            <a:off x="6623171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87.09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0A214AF-C5CC-074E-AC9B-51D81B42A96A}"/>
              </a:ext>
            </a:extLst>
          </p:cNvPr>
          <p:cNvSpPr/>
          <p:nvPr/>
        </p:nvSpPr>
        <p:spPr>
          <a:xfrm>
            <a:off x="9513308" y="4383204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7.98</a:t>
            </a:r>
          </a:p>
        </p:txBody>
      </p:sp>
    </p:spTree>
    <p:extLst>
      <p:ext uri="{BB962C8B-B14F-4D97-AF65-F5344CB8AC3E}">
        <p14:creationId xmlns:p14="http://schemas.microsoft.com/office/powerpoint/2010/main" val="227054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25582" y="2747788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60883" y="2766277"/>
            <a:ext cx="18133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484048" y="4218574"/>
            <a:ext cx="19319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4.34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42594" y="4237063"/>
            <a:ext cx="1919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4.58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6489" y="5754645"/>
            <a:ext cx="1842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48205" y="5773134"/>
            <a:ext cx="18742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5.42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907583" y="2766277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21354" y="4237063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921354" y="5773134"/>
            <a:ext cx="1834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5.32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1669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25582" y="2747788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60883" y="2766277"/>
            <a:ext cx="18133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484048" y="4218574"/>
            <a:ext cx="19319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4.34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42594" y="4237063"/>
            <a:ext cx="1919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4.58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6489" y="5754645"/>
            <a:ext cx="1842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48205" y="5773134"/>
            <a:ext cx="18742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5.42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907583" y="2766277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21354" y="4237063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394206" y="4098801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921354" y="5773134"/>
            <a:ext cx="1834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5.32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53175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25582" y="2747788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60883" y="2766277"/>
            <a:ext cx="18133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484048" y="4218574"/>
            <a:ext cx="19319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4.34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42594" y="4237063"/>
            <a:ext cx="1919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4.58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6489" y="5754645"/>
            <a:ext cx="1842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48205" y="5773134"/>
            <a:ext cx="18742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5.42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664713" y="562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907583" y="2766277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21354" y="4237063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921354" y="5773134"/>
            <a:ext cx="1834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5.32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873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78445"/>
              </p:ext>
            </p:extLst>
          </p:nvPr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85384"/>
              </p:ext>
            </p:extLst>
          </p:nvPr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6527"/>
              </p:ext>
            </p:extLst>
          </p:nvPr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19534"/>
              </p:ext>
            </p:extLst>
          </p:nvPr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2380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25582" y="2747788"/>
            <a:ext cx="1792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60883" y="2766277"/>
            <a:ext cx="18133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484048" y="4218574"/>
            <a:ext cx="19319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4.34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42594" y="4237063"/>
            <a:ext cx="1919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4.58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6489" y="5754645"/>
            <a:ext cx="1842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48205" y="5773134"/>
            <a:ext cx="18742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5.42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907583" y="2766277"/>
            <a:ext cx="18261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2.23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21354" y="4237063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4.27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921354" y="5773134"/>
            <a:ext cx="1834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5.32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9419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446235" y="2747788"/>
            <a:ext cx="19511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07183" y="2766277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510497" y="4218574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6.07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853" y="4237063"/>
            <a:ext cx="1856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6.01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471224" y="5754645"/>
            <a:ext cx="19127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8.47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39388" y="5773134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8.67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57089" y="2766277"/>
            <a:ext cx="1927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16546" y="4237063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92500" y="5773134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8.79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4554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446235" y="2747788"/>
            <a:ext cx="19511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07183" y="2766277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510497" y="4218574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6.07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853" y="4237063"/>
            <a:ext cx="1856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6.01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471224" y="5754645"/>
            <a:ext cx="19127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8.47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39388" y="5773134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8.67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57089" y="2766277"/>
            <a:ext cx="1927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16546" y="4237063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394206" y="4098801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92500" y="5773134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8.79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8620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446235" y="2747788"/>
            <a:ext cx="19511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07183" y="2766277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510497" y="4218574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6.07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853" y="4237063"/>
            <a:ext cx="1856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6.01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471224" y="5754645"/>
            <a:ext cx="19127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8.47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39388" y="5773134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8.67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664713" y="562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57089" y="2766277"/>
            <a:ext cx="1927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16546" y="4237063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92500" y="5773134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8.79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4227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446235" y="2747788"/>
            <a:ext cx="19511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07183" y="2766277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510497" y="4218574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6.07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853" y="4237063"/>
            <a:ext cx="1856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6.01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471224" y="5754645"/>
            <a:ext cx="19127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8.47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39388" y="5773134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8.67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57089" y="2766277"/>
            <a:ext cx="1927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4.45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16546" y="4237063"/>
            <a:ext cx="1877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6.14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92500" y="5773134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8.79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7618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07150" y="2747788"/>
            <a:ext cx="18293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26420" y="2766277"/>
            <a:ext cx="1882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787015" y="4218574"/>
            <a:ext cx="13260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201105" y="4237063"/>
            <a:ext cx="1802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0079" y="5754645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9.57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29772" y="5773134"/>
            <a:ext cx="1911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9.43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89952" y="2766277"/>
            <a:ext cx="1861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5.56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58224" y="4237063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73265" y="5773134"/>
            <a:ext cx="1930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9.49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2945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07150" y="2747788"/>
            <a:ext cx="18293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26420" y="2766277"/>
            <a:ext cx="1882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787015" y="4218574"/>
            <a:ext cx="13260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201105" y="4237063"/>
            <a:ext cx="1802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641094" y="4098801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0079" y="5754645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9.57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29772" y="5773134"/>
            <a:ext cx="1911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9.43</a:t>
            </a:r>
            <a:endParaRPr lang="en-US" sz="72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89952" y="2766277"/>
            <a:ext cx="1861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5.56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58224" y="4237063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73265" y="5773134"/>
            <a:ext cx="1930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9.49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2263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07150" y="2747788"/>
            <a:ext cx="18293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26420" y="2766277"/>
            <a:ext cx="1882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787015" y="4218574"/>
            <a:ext cx="13260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201105" y="4237063"/>
            <a:ext cx="1802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0079" y="5754645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9.57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29772" y="5773134"/>
            <a:ext cx="1911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9.43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664713" y="5622776"/>
            <a:ext cx="1847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89952" y="2766277"/>
            <a:ext cx="1861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5.56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58224" y="4237063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73265" y="5773134"/>
            <a:ext cx="1930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9.49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8533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using the comparison symbols, &lt;, &gt; or =.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07150" y="2747788"/>
            <a:ext cx="18293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26420" y="2766277"/>
            <a:ext cx="1882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5.54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787015" y="4218574"/>
            <a:ext cx="13260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201105" y="4237063"/>
            <a:ext cx="1802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7.15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0079" y="5754645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9.57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29772" y="5773134"/>
            <a:ext cx="1911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9.43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89952" y="2766277"/>
            <a:ext cx="1861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5.56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58224" y="4237063"/>
            <a:ext cx="179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7.12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73265" y="5773134"/>
            <a:ext cx="1930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9.49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7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3187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03143" y="2747788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32832" y="2766277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504887" y="4218574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2.9_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051" y="4237063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481645" y="5754645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3.43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43396" y="5773134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85944" y="2766277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36584" y="4237063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3.01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 rot="10642069"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902920" y="5773134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3.63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92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52768"/>
              </p:ext>
            </p:extLst>
          </p:nvPr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5146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03143" y="2747788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32832" y="2766277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504887" y="4218574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2.9_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051" y="4237063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481645" y="5754645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3.43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43396" y="5773134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85944" y="2766277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36584" y="4237063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3.01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 rot="10800000"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902920" y="5773134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3.63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7283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03143" y="2747788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32832" y="2766277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504887" y="4218574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2.9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051" y="4237063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481645" y="5754645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3.43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43396" y="5773134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85944" y="2766277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36584" y="4237063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3.01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3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  <a:p>
            <a:pPr algn="ctr"/>
            <a:endParaRPr lang="en-US" sz="7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902920" y="5773134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3.63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3726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503143" y="2747788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32832" y="2766277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504887" y="4218574"/>
            <a:ext cx="1890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2.9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051" y="4237063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2.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481645" y="5754645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3.43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43396" y="5773134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6000" dirty="0">
                <a:latin typeface="OpenDyslexicAlta" pitchFamily="2" charset="77"/>
              </a:rPr>
              <a:t>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85944" y="2766277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0.1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36584" y="4237063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3.01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 rot="10800000"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902920" y="5773134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3.63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866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by choosing an appropriate digit to fill the blanks.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497533" y="2747788"/>
            <a:ext cx="18485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21611" y="2766277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492063" y="4218574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3.8_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66639" y="4237063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4889" y="5754645"/>
            <a:ext cx="1845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29770" y="5773134"/>
            <a:ext cx="1911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74723" y="2766277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13340" y="4237063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64448" y="5773134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_.__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=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4043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497533" y="2747788"/>
            <a:ext cx="18485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21611" y="2766277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4889" y="5754645"/>
            <a:ext cx="1845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29770" y="5773134"/>
            <a:ext cx="1911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74723" y="2766277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64448" y="5773134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_.__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=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AD614E-95DA-ED49-949E-869512511E2A}"/>
              </a:ext>
            </a:extLst>
          </p:cNvPr>
          <p:cNvSpPr/>
          <p:nvPr/>
        </p:nvSpPr>
        <p:spPr>
          <a:xfrm>
            <a:off x="492063" y="4218574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3.8_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E9718C-2D9E-8047-9776-CED3B213BA24}"/>
              </a:ext>
            </a:extLst>
          </p:cNvPr>
          <p:cNvSpPr/>
          <p:nvPr/>
        </p:nvSpPr>
        <p:spPr>
          <a:xfrm>
            <a:off x="5166639" y="4237063"/>
            <a:ext cx="18710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7819F9-4746-0A4C-AEFC-A8E42A94C4AA}"/>
              </a:ext>
            </a:extLst>
          </p:cNvPr>
          <p:cNvSpPr/>
          <p:nvPr/>
        </p:nvSpPr>
        <p:spPr>
          <a:xfrm>
            <a:off x="9913340" y="4237063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3._3</a:t>
            </a:r>
            <a:endParaRPr lang="en-US" sz="72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218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497533" y="2747788"/>
            <a:ext cx="18485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21611" y="2766277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492063" y="4218574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3.8</a:t>
            </a:r>
            <a:r>
              <a:rPr lang="en-US" sz="6000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051" y="4237063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</a:t>
            </a:r>
            <a:r>
              <a:rPr lang="en-US" sz="6000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4889" y="5754645"/>
            <a:ext cx="1845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29770" y="5773134"/>
            <a:ext cx="1911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4._2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74723" y="2766277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13340" y="4237063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</a:t>
            </a:r>
            <a:r>
              <a:rPr lang="en-US" sz="6000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6000" dirty="0">
                <a:latin typeface="OpenDyslexicAlta" pitchFamily="2" charset="77"/>
              </a:rPr>
              <a:t>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64448" y="5773134"/>
            <a:ext cx="1947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_.__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=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47597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- Example solutions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A70B78-A254-B345-8B95-211E51C99E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26" y="2695155"/>
            <a:ext cx="106090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6C2FF3-2625-254D-B2EF-65683BE61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04" y="4117546"/>
            <a:ext cx="1060909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123D70-C530-E94E-B9A0-FD7C373DD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27" y="5638635"/>
            <a:ext cx="1060909" cy="108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97DC1C7-61D5-7A49-8F15-4A0E16D334D3}"/>
              </a:ext>
            </a:extLst>
          </p:cNvPr>
          <p:cNvSpPr/>
          <p:nvPr/>
        </p:nvSpPr>
        <p:spPr>
          <a:xfrm>
            <a:off x="497533" y="2747788"/>
            <a:ext cx="18485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8735A2-D532-CB47-BCC3-8B448B2FDF20}"/>
              </a:ext>
            </a:extLst>
          </p:cNvPr>
          <p:cNvSpPr/>
          <p:nvPr/>
        </p:nvSpPr>
        <p:spPr>
          <a:xfrm>
            <a:off x="5121611" y="2766277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175F-B515-C344-B044-BE1199A63C7E}"/>
              </a:ext>
            </a:extLst>
          </p:cNvPr>
          <p:cNvSpPr/>
          <p:nvPr/>
        </p:nvSpPr>
        <p:spPr>
          <a:xfrm>
            <a:off x="3353088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0F412-159D-824F-8ABE-26285C7DD3BE}"/>
              </a:ext>
            </a:extLst>
          </p:cNvPr>
          <p:cNvSpPr/>
          <p:nvPr/>
        </p:nvSpPr>
        <p:spPr>
          <a:xfrm>
            <a:off x="492063" y="4218574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3.8</a:t>
            </a:r>
            <a:r>
              <a:rPr lang="en-US" sz="6000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4D3ED4-81FB-5C4E-B5A7-3CD7EEDBC12B}"/>
              </a:ext>
            </a:extLst>
          </p:cNvPr>
          <p:cNvSpPr/>
          <p:nvPr/>
        </p:nvSpPr>
        <p:spPr>
          <a:xfrm>
            <a:off x="5173051" y="4237063"/>
            <a:ext cx="18582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</a:t>
            </a:r>
            <a:r>
              <a:rPr lang="en-US" sz="6000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7182FD-D821-514A-A9AC-3FED4DFB9CE6}"/>
              </a:ext>
            </a:extLst>
          </p:cNvPr>
          <p:cNvSpPr/>
          <p:nvPr/>
        </p:nvSpPr>
        <p:spPr>
          <a:xfrm>
            <a:off x="3272436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894C36-5D0E-D94C-88CF-BBF9B7D47F09}"/>
              </a:ext>
            </a:extLst>
          </p:cNvPr>
          <p:cNvSpPr/>
          <p:nvPr/>
        </p:nvSpPr>
        <p:spPr>
          <a:xfrm>
            <a:off x="504889" y="5754645"/>
            <a:ext cx="1845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6EF1F92-6467-BC4F-84D9-DD95DD840CA0}"/>
              </a:ext>
            </a:extLst>
          </p:cNvPr>
          <p:cNvSpPr/>
          <p:nvPr/>
        </p:nvSpPr>
        <p:spPr>
          <a:xfrm>
            <a:off x="5136182" y="5773134"/>
            <a:ext cx="1898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4.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6000" dirty="0">
                <a:latin typeface="OpenDyslexicAlta" pitchFamily="2" charset="77"/>
              </a:rPr>
              <a:t>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6378E9-0016-7A40-BF74-DB3A2CA04214}"/>
              </a:ext>
            </a:extLst>
          </p:cNvPr>
          <p:cNvSpPr/>
          <p:nvPr/>
        </p:nvSpPr>
        <p:spPr>
          <a:xfrm>
            <a:off x="3296055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87849D-EFF0-5841-903B-D63CEDD74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38" y="2695155"/>
            <a:ext cx="1060909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260F3-BC76-E440-B013-5E2BCB934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16" y="4117546"/>
            <a:ext cx="1060909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42635D-1CD7-ED44-BEE6-6E81EAB9E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939" y="5638635"/>
            <a:ext cx="1060909" cy="108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0DA1E8-4CDB-EF46-A610-805E45B8D7A5}"/>
              </a:ext>
            </a:extLst>
          </p:cNvPr>
          <p:cNvSpPr/>
          <p:nvPr/>
        </p:nvSpPr>
        <p:spPr>
          <a:xfrm>
            <a:off x="9874723" y="2766277"/>
            <a:ext cx="1891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0.7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72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D56C5-B812-3A41-B5F5-82CEB6AD6735}"/>
              </a:ext>
            </a:extLst>
          </p:cNvPr>
          <p:cNvSpPr/>
          <p:nvPr/>
        </p:nvSpPr>
        <p:spPr>
          <a:xfrm>
            <a:off x="8106200" y="266728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&lt;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060BA4-8634-AA4B-A46A-C1FF101A91DD}"/>
              </a:ext>
            </a:extLst>
          </p:cNvPr>
          <p:cNvSpPr/>
          <p:nvPr/>
        </p:nvSpPr>
        <p:spPr>
          <a:xfrm>
            <a:off x="9913340" y="4237063"/>
            <a:ext cx="1883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OpenDyslexicAlta" pitchFamily="2" charset="77"/>
              </a:rPr>
              <a:t>3.</a:t>
            </a:r>
            <a:r>
              <a:rPr lang="en-US" sz="6000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6000" dirty="0">
                <a:latin typeface="OpenDyslexicAlta" pitchFamily="2" charset="77"/>
              </a:rPr>
              <a:t>3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84184-D44C-984F-854F-7603DC06A813}"/>
              </a:ext>
            </a:extLst>
          </p:cNvPr>
          <p:cNvSpPr/>
          <p:nvPr/>
        </p:nvSpPr>
        <p:spPr>
          <a:xfrm>
            <a:off x="8025548" y="4098801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&gt;</a:t>
            </a:r>
            <a:endParaRPr lang="en-US" sz="700" dirty="0">
              <a:latin typeface="OpenDyslexicAlta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6BB93C-278B-2B47-B2BF-DB26169119A1}"/>
              </a:ext>
            </a:extLst>
          </p:cNvPr>
          <p:cNvSpPr/>
          <p:nvPr/>
        </p:nvSpPr>
        <p:spPr>
          <a:xfrm>
            <a:off x="9885287" y="5773134"/>
            <a:ext cx="19062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6000" dirty="0">
                <a:latin typeface="OpenDyslexicAlta" pitchFamily="2" charset="77"/>
              </a:rPr>
              <a:t>.</a:t>
            </a:r>
            <a:r>
              <a:rPr lang="en-US" sz="6000" b="1" u="sng" dirty="0">
                <a:solidFill>
                  <a:srgbClr val="FF3860"/>
                </a:solidFill>
                <a:latin typeface="OpenDyslexicAlta" pitchFamily="2" charset="77"/>
              </a:rPr>
              <a:t>02</a:t>
            </a:r>
            <a:endParaRPr lang="en-US" sz="7200" dirty="0">
              <a:latin typeface="OpenDyslexicAlta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2E39F0-D7EA-E14D-9E4D-45D1E6D20194}"/>
              </a:ext>
            </a:extLst>
          </p:cNvPr>
          <p:cNvSpPr/>
          <p:nvPr/>
        </p:nvSpPr>
        <p:spPr>
          <a:xfrm>
            <a:off x="8049167" y="5622776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OpenDyslexicAlta" pitchFamily="2" charset="77"/>
              </a:rPr>
              <a:t>=</a:t>
            </a:r>
            <a:endParaRPr lang="en-US" sz="7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04195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look back at a table recording their heights at five </a:t>
            </a:r>
            <a:r>
              <a:rPr lang="en-GB" sz="2200" dirty="0" smtClean="0"/>
              <a:t>years </a:t>
            </a:r>
            <a:r>
              <a:rPr lang="en-GB" sz="2200" dirty="0"/>
              <a:t>old.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Recreate the table in ascending height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FA0C5D-47AF-984B-9154-12153AB7C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50910"/>
              </p:ext>
            </p:extLst>
          </p:nvPr>
        </p:nvGraphicFramePr>
        <p:xfrm>
          <a:off x="838200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1.21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1D510D6-C9CC-4042-BABD-A9E4D58F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00034"/>
              </p:ext>
            </p:extLst>
          </p:nvPr>
        </p:nvGraphicFramePr>
        <p:xfrm>
          <a:off x="6694712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763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look back at a table recording their heights at five </a:t>
            </a:r>
            <a:r>
              <a:rPr lang="en-GB" sz="2200" dirty="0" smtClean="0"/>
              <a:t>years </a:t>
            </a:r>
            <a:r>
              <a:rPr lang="en-GB" sz="2200" dirty="0"/>
              <a:t>old.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Recreate the table in ascending height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FA0C5D-47AF-984B-9154-12153AB7C88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1.21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1D510D6-C9CC-4042-BABD-A9E4D58F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1380"/>
              </p:ext>
            </p:extLst>
          </p:nvPr>
        </p:nvGraphicFramePr>
        <p:xfrm>
          <a:off x="6694712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look back at a table recording their heights at five </a:t>
            </a:r>
            <a:r>
              <a:rPr lang="en-GB" sz="2200" dirty="0" smtClean="0"/>
              <a:t>years </a:t>
            </a:r>
            <a:r>
              <a:rPr lang="en-GB" sz="2200" dirty="0"/>
              <a:t>old.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Recreate the table in ascending height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FA0C5D-47AF-984B-9154-12153AB7C88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1.21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1D510D6-C9CC-4042-BABD-A9E4D58F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7426"/>
              </p:ext>
            </p:extLst>
          </p:nvPr>
        </p:nvGraphicFramePr>
        <p:xfrm>
          <a:off x="6694712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30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29516"/>
              </p:ext>
            </p:extLst>
          </p:nvPr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26381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look back at a table recording their heights at five </a:t>
            </a:r>
            <a:r>
              <a:rPr lang="en-GB" sz="2200" dirty="0" smtClean="0"/>
              <a:t>years </a:t>
            </a:r>
            <a:r>
              <a:rPr lang="en-GB" sz="2200" dirty="0"/>
              <a:t>old.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Recreate the table in ascending height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FA0C5D-47AF-984B-9154-12153AB7C88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1.21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1D510D6-C9CC-4042-BABD-A9E4D58F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7745"/>
              </p:ext>
            </p:extLst>
          </p:nvPr>
        </p:nvGraphicFramePr>
        <p:xfrm>
          <a:off x="6694712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3014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look back at a table recording their heights at five </a:t>
            </a:r>
            <a:r>
              <a:rPr lang="en-GB" sz="2200" dirty="0" smtClean="0"/>
              <a:t>years </a:t>
            </a:r>
            <a:r>
              <a:rPr lang="en-GB" sz="2200" dirty="0"/>
              <a:t>old.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Recreate the table in ascending height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FA0C5D-47AF-984B-9154-12153AB7C88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1.21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1D510D6-C9CC-4042-BABD-A9E4D58F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37920"/>
              </p:ext>
            </p:extLst>
          </p:nvPr>
        </p:nvGraphicFramePr>
        <p:xfrm>
          <a:off x="6694712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3133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look back at a table recording their heights at five </a:t>
            </a:r>
            <a:r>
              <a:rPr lang="en-GB" sz="2200" dirty="0" smtClean="0"/>
              <a:t>years </a:t>
            </a:r>
            <a:r>
              <a:rPr lang="en-GB" sz="2200" dirty="0"/>
              <a:t>old.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Recreate the table in ascending height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FA0C5D-47AF-984B-9154-12153AB7C88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1.21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1D510D6-C9CC-4042-BABD-A9E4D58F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78836"/>
              </p:ext>
            </p:extLst>
          </p:nvPr>
        </p:nvGraphicFramePr>
        <p:xfrm>
          <a:off x="6694712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769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look back at a table recording their heights at five </a:t>
            </a:r>
            <a:r>
              <a:rPr lang="en-GB" sz="2200" dirty="0" smtClean="0"/>
              <a:t>years </a:t>
            </a:r>
            <a:r>
              <a:rPr lang="en-GB" sz="2200" dirty="0"/>
              <a:t>old.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Recreate the table in ascending height order.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FA0C5D-47AF-984B-9154-12153AB7C88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1.21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1D510D6-C9CC-4042-BABD-A9E4D58F9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54854"/>
              </p:ext>
            </p:extLst>
          </p:nvPr>
        </p:nvGraphicFramePr>
        <p:xfrm>
          <a:off x="6694712" y="3292475"/>
          <a:ext cx="495844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222">
                  <a:extLst>
                    <a:ext uri="{9D8B030D-6E8A-4147-A177-3AD203B41FA5}">
                      <a16:colId xmlns:a16="http://schemas.microsoft.com/office/drawing/2014/main" val="2037071976"/>
                    </a:ext>
                  </a:extLst>
                </a:gridCol>
                <a:gridCol w="2479222">
                  <a:extLst>
                    <a:ext uri="{9D8B030D-6E8A-4147-A177-3AD203B41FA5}">
                      <a16:colId xmlns:a16="http://schemas.microsoft.com/office/drawing/2014/main" val="360486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name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height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2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Yasmin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93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9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Chen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0.97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8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Jamal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1.07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1.1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7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Ahmed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112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Ruth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1.21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987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Can you spot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mistake?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response fully.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69900" y="2623650"/>
            <a:ext cx="3345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have used comparison symbols to put my numbers in descending order.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F5137E0-017F-E046-A063-C8FCE98DEE6A}"/>
              </a:ext>
            </a:extLst>
          </p:cNvPr>
          <p:cNvSpPr/>
          <p:nvPr/>
        </p:nvSpPr>
        <p:spPr>
          <a:xfrm>
            <a:off x="6096000" y="2862910"/>
            <a:ext cx="5873461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73DC"/>
                </a:solidFill>
                <a:latin typeface="OpenDyslexicAlta" pitchFamily="2" charset="77"/>
              </a:rPr>
              <a:t>22.02 &gt; 12.2 &gt; 20.02 &gt; 12.02 &gt; 0.2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placed 20.02 in the wrong place. The correct order is: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22.02 &gt; 20.02 &gt; 12.2 &gt; 12.02 &gt; 0.2, as 20.02 is greater than 12.2.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69900" y="2623650"/>
            <a:ext cx="3345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have used comparison symbols to put my numbers in descending order.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F5137E0-017F-E046-A063-C8FCE98DEE6A}"/>
              </a:ext>
            </a:extLst>
          </p:cNvPr>
          <p:cNvSpPr/>
          <p:nvPr/>
        </p:nvSpPr>
        <p:spPr>
          <a:xfrm>
            <a:off x="6096000" y="2862910"/>
            <a:ext cx="5873461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73DC"/>
                </a:solidFill>
                <a:latin typeface="OpenDyslexicAlta" pitchFamily="2" charset="77"/>
              </a:rPr>
              <a:t>22.02 &gt; 12.2 &gt; 20.02 &gt; 12.02 &gt; 0.2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4E8EED-C0A1-7F4E-B906-C18C2BAF5ECA}"/>
              </a:ext>
            </a:extLst>
          </p:cNvPr>
          <p:cNvSpPr/>
          <p:nvPr/>
        </p:nvSpPr>
        <p:spPr>
          <a:xfrm>
            <a:off x="8599715" y="3030429"/>
            <a:ext cx="1019298" cy="431228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3273DC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88691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representations, such as place value charts, to help me compare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representations, such as place value charts, to help </a:t>
            </a:r>
            <a:r>
              <a:rPr lang="en-GB" sz="2200"/>
              <a:t>me compare </a:t>
            </a:r>
            <a:r>
              <a:rPr lang="en-GB" sz="2200" dirty="0"/>
              <a:t>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1 - Decimals - Lesson 4 - To be able to order numbers with up to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387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88600"/>
              </p:ext>
            </p:extLst>
          </p:nvPr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/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956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order numbers </a:t>
            </a:r>
            <a:br>
              <a:rPr lang="en-GB" sz="2800" dirty="0"/>
            </a:br>
            <a:r>
              <a:rPr lang="en-GB" sz="2800" dirty="0"/>
              <a:t>with up to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value of each of the numbers shown in the place value charts, then place the numbers in ascending order in the cards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D8E88F-7BB7-5244-AF93-D1BF32D90742}"/>
              </a:ext>
            </a:extLst>
          </p:cNvPr>
          <p:cNvGraphicFramePr>
            <a:graphicFrameLocks noGrp="1"/>
          </p:cNvGraphicFramePr>
          <p:nvPr/>
        </p:nvGraphicFramePr>
        <p:xfrm>
          <a:off x="452495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0B87708-CBC7-E740-9377-002024385964}"/>
              </a:ext>
            </a:extLst>
          </p:cNvPr>
          <p:cNvSpPr/>
          <p:nvPr/>
        </p:nvSpPr>
        <p:spPr>
          <a:xfrm>
            <a:off x="1247697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B02FF-558B-0842-BB2D-7AE4B0B4D149}"/>
              </a:ext>
            </a:extLst>
          </p:cNvPr>
          <p:cNvSpPr/>
          <p:nvPr/>
        </p:nvSpPr>
        <p:spPr>
          <a:xfrm>
            <a:off x="1247696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DF9963-01DC-8745-B6B6-4103AC470568}"/>
              </a:ext>
            </a:extLst>
          </p:cNvPr>
          <p:cNvSpPr/>
          <p:nvPr/>
        </p:nvSpPr>
        <p:spPr>
          <a:xfrm>
            <a:off x="1247695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15C0426-5063-DE45-91E9-7376C2E4BA21}"/>
              </a:ext>
            </a:extLst>
          </p:cNvPr>
          <p:cNvGraphicFramePr>
            <a:graphicFrameLocks noGrp="1"/>
          </p:cNvGraphicFramePr>
          <p:nvPr/>
        </p:nvGraphicFramePr>
        <p:xfrm>
          <a:off x="3362161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CD0ECDE-6D66-8C45-8F34-CAF725269E0E}"/>
              </a:ext>
            </a:extLst>
          </p:cNvPr>
          <p:cNvSpPr/>
          <p:nvPr/>
        </p:nvSpPr>
        <p:spPr>
          <a:xfrm>
            <a:off x="4157363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EFA8B-585B-0442-92A5-8FFFEC947C0F}"/>
              </a:ext>
            </a:extLst>
          </p:cNvPr>
          <p:cNvSpPr/>
          <p:nvPr/>
        </p:nvSpPr>
        <p:spPr>
          <a:xfrm>
            <a:off x="4157362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7C9C02-AED3-1541-ACD9-0F8609FFDA58}"/>
              </a:ext>
            </a:extLst>
          </p:cNvPr>
          <p:cNvSpPr/>
          <p:nvPr/>
        </p:nvSpPr>
        <p:spPr>
          <a:xfrm>
            <a:off x="4157361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E3760EF-D418-DF40-B378-34C5DF8C2264}"/>
              </a:ext>
            </a:extLst>
          </p:cNvPr>
          <p:cNvGraphicFramePr>
            <a:graphicFrameLocks noGrp="1"/>
          </p:cNvGraphicFramePr>
          <p:nvPr/>
        </p:nvGraphicFramePr>
        <p:xfrm>
          <a:off x="6271827" y="3105087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BF3716EF-7C69-5645-8A53-8368C00C7071}"/>
              </a:ext>
            </a:extLst>
          </p:cNvPr>
          <p:cNvSpPr/>
          <p:nvPr/>
        </p:nvSpPr>
        <p:spPr>
          <a:xfrm>
            <a:off x="7067029" y="327200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8560985-4A18-A44D-A9C9-591F5EBF6FE1}"/>
              </a:ext>
            </a:extLst>
          </p:cNvPr>
          <p:cNvSpPr/>
          <p:nvPr/>
        </p:nvSpPr>
        <p:spPr>
          <a:xfrm>
            <a:off x="7067028" y="4108449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423E85-90DD-DA4A-92EA-4DD98D5961C1}"/>
              </a:ext>
            </a:extLst>
          </p:cNvPr>
          <p:cNvSpPr/>
          <p:nvPr/>
        </p:nvSpPr>
        <p:spPr>
          <a:xfrm>
            <a:off x="7067027" y="4568542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CF31FD86-5A53-1949-A813-8DF21225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88622"/>
              </p:ext>
            </p:extLst>
          </p:nvPr>
        </p:nvGraphicFramePr>
        <p:xfrm>
          <a:off x="9181493" y="3092505"/>
          <a:ext cx="2622009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003">
                  <a:extLst>
                    <a:ext uri="{9D8B030D-6E8A-4147-A177-3AD203B41FA5}">
                      <a16:colId xmlns:a16="http://schemas.microsoft.com/office/drawing/2014/main" val="373652515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303212019"/>
                    </a:ext>
                  </a:extLst>
                </a:gridCol>
                <a:gridCol w="874003">
                  <a:extLst>
                    <a:ext uri="{9D8B030D-6E8A-4147-A177-3AD203B41FA5}">
                      <a16:colId xmlns:a16="http://schemas.microsoft.com/office/drawing/2014/main" val="369298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Alta" pitchFamily="2" charset="77"/>
                        </a:rPr>
                        <a:t>1s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0.1s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0.01s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6555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454F7A59-0186-B542-9C19-32D10178D582}"/>
              </a:ext>
            </a:extLst>
          </p:cNvPr>
          <p:cNvSpPr/>
          <p:nvPr/>
        </p:nvSpPr>
        <p:spPr>
          <a:xfrm>
            <a:off x="9976695" y="3259425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B0CF4E-D88E-4B4D-8BC1-C942359CCF98}"/>
              </a:ext>
            </a:extLst>
          </p:cNvPr>
          <p:cNvSpPr/>
          <p:nvPr/>
        </p:nvSpPr>
        <p:spPr>
          <a:xfrm>
            <a:off x="9976694" y="4095867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EBA3CB-698E-524B-A487-37493F4B36A2}"/>
              </a:ext>
            </a:extLst>
          </p:cNvPr>
          <p:cNvSpPr/>
          <p:nvPr/>
        </p:nvSpPr>
        <p:spPr>
          <a:xfrm>
            <a:off x="9976693" y="4555960"/>
            <a:ext cx="141347" cy="141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3F5CF94-BD6F-B348-ADBC-C705C9005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264" y="3750587"/>
            <a:ext cx="361946" cy="36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83FE753-082E-F24A-B892-7FCFC0AF4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14" y="3537821"/>
            <a:ext cx="361946" cy="36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BF6590-92DD-5C4E-AAA7-0E4E0021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285" y="3889796"/>
            <a:ext cx="361946" cy="36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215E207-A93C-194B-8718-75E51F9E3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15" y="3876511"/>
            <a:ext cx="361946" cy="36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3FA90A2-DABE-6144-B74C-ACCD6BB01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916" y="3569939"/>
            <a:ext cx="361946" cy="36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1AC8FF-7D48-9648-B939-D88124C99B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17" y="3897821"/>
            <a:ext cx="361946" cy="36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CC2D2A-9CBF-D247-9376-B0D6FD239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539187"/>
            <a:ext cx="361946" cy="36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2A0DB7-4016-2B49-A0C9-DFA504C1A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525902"/>
            <a:ext cx="361946" cy="36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245FE3-418C-1641-981D-C8CE63211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472" y="3891162"/>
            <a:ext cx="361946" cy="36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80870-1654-2D4E-AD25-D684E98ED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02" y="3877877"/>
            <a:ext cx="361946" cy="36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112853C-B965-F747-B0A4-94C923E2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30" y="3547212"/>
            <a:ext cx="361946" cy="36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FACB98C-D19D-9F48-B1A4-3B9B9C25B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99" y="3532561"/>
            <a:ext cx="361946" cy="3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629428-DF90-2C4A-BDCF-2D0D2E4B17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69" y="3897821"/>
            <a:ext cx="36194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6A50263-C2C7-6D47-B55A-8EA339813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360" y="3885902"/>
            <a:ext cx="36194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C166FD-95FD-8B4B-AD20-DE58601F0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547212"/>
            <a:ext cx="36194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BF800F-DE9E-BD4C-A5E1-3207190CCC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533927"/>
            <a:ext cx="361946" cy="36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E7A5B50-4E5B-124A-BB3E-617BFA70C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5" y="3899187"/>
            <a:ext cx="361946" cy="36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C550812-99F3-EB46-96E1-E7F01309D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35" y="3885902"/>
            <a:ext cx="361946" cy="36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174FCE-08C1-6B45-AC73-32B5D0C91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" y="3705902"/>
            <a:ext cx="361946" cy="36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93B553-6F9E-B54D-86E1-1AA1DE0B4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787" y="3521891"/>
            <a:ext cx="361946" cy="3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B3F3026-0571-9746-93A3-EFE294B67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12" y="3897821"/>
            <a:ext cx="361946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CFF3DB-4244-8849-9E0E-5C439A6D2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262" y="3537670"/>
            <a:ext cx="361946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B1106DC-ED75-DF40-A4DE-A00DAF1A9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88" y="3866357"/>
            <a:ext cx="361946" cy="36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51238E4-AF10-FF41-A775-A04013A83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56" y="3683812"/>
            <a:ext cx="361946" cy="360000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1DF27A7-901D-5C4F-B971-E87F226C3B3E}"/>
              </a:ext>
            </a:extLst>
          </p:cNvPr>
          <p:cNvSpPr/>
          <p:nvPr/>
        </p:nvSpPr>
        <p:spPr>
          <a:xfrm>
            <a:off x="784310" y="561956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6EAEAEC-C900-384F-826F-6033D46505A4}"/>
              </a:ext>
            </a:extLst>
          </p:cNvPr>
          <p:cNvSpPr/>
          <p:nvPr/>
        </p:nvSpPr>
        <p:spPr>
          <a:xfrm>
            <a:off x="3523075" y="5622427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D24E10E7-685D-E749-B9D7-671939A1FA3D}"/>
              </a:ext>
            </a:extLst>
          </p:cNvPr>
          <p:cNvSpPr/>
          <p:nvPr/>
        </p:nvSpPr>
        <p:spPr>
          <a:xfrm>
            <a:off x="6623171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7871E1A-612A-5C42-9339-474460EA78B4}"/>
              </a:ext>
            </a:extLst>
          </p:cNvPr>
          <p:cNvSpPr/>
          <p:nvPr/>
        </p:nvSpPr>
        <p:spPr>
          <a:xfrm>
            <a:off x="9513308" y="5617923"/>
            <a:ext cx="1958377" cy="8449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719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14776</TotalTime>
  <Words>3923</Words>
  <Application>Microsoft Office PowerPoint</Application>
  <PresentationFormat>Widescreen</PresentationFormat>
  <Paragraphs>1798</Paragraphs>
  <Slides>76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Lato</vt:lpstr>
      <vt:lpstr>Arial</vt:lpstr>
      <vt:lpstr>Muli</vt:lpstr>
      <vt:lpstr>Calibri Light</vt:lpstr>
      <vt:lpstr>Calibri</vt:lpstr>
      <vt:lpstr>Wingdings</vt:lpstr>
      <vt:lpstr>OpenDyslexicAlta</vt:lpstr>
      <vt:lpstr>Office Theme</vt:lpstr>
      <vt:lpstr>PowerPoint Presentation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  <vt:lpstr>To be able to order numbers  with up to two decimal places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Jessica O'Shea</cp:lastModifiedBy>
  <cp:revision>751</cp:revision>
  <cp:lastPrinted>2019-06-17T16:19:05Z</cp:lastPrinted>
  <dcterms:created xsi:type="dcterms:W3CDTF">2018-08-06T08:16:18Z</dcterms:created>
  <dcterms:modified xsi:type="dcterms:W3CDTF">2021-04-18T19:54:06Z</dcterms:modified>
</cp:coreProperties>
</file>