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5" r:id="rId1"/>
  </p:sldMasterIdLst>
  <p:notesMasterIdLst>
    <p:notesMasterId r:id="rId75"/>
  </p:notesMasterIdLst>
  <p:handoutMasterIdLst>
    <p:handoutMasterId r:id="rId76"/>
  </p:handoutMasterIdLst>
  <p:sldIdLst>
    <p:sldId id="320" r:id="rId2"/>
    <p:sldId id="321" r:id="rId3"/>
    <p:sldId id="376" r:id="rId4"/>
    <p:sldId id="377" r:id="rId5"/>
    <p:sldId id="380" r:id="rId6"/>
    <p:sldId id="381" r:id="rId7"/>
    <p:sldId id="382" r:id="rId8"/>
    <p:sldId id="383" r:id="rId9"/>
    <p:sldId id="385" r:id="rId10"/>
    <p:sldId id="384" r:id="rId11"/>
    <p:sldId id="386" r:id="rId12"/>
    <p:sldId id="388" r:id="rId13"/>
    <p:sldId id="387" r:id="rId14"/>
    <p:sldId id="389" r:id="rId15"/>
    <p:sldId id="391" r:id="rId16"/>
    <p:sldId id="390" r:id="rId17"/>
    <p:sldId id="392" r:id="rId18"/>
    <p:sldId id="394" r:id="rId19"/>
    <p:sldId id="393" r:id="rId20"/>
    <p:sldId id="395" r:id="rId21"/>
    <p:sldId id="398" r:id="rId22"/>
    <p:sldId id="397" r:id="rId23"/>
    <p:sldId id="396" r:id="rId24"/>
    <p:sldId id="399" r:id="rId25"/>
    <p:sldId id="402" r:id="rId26"/>
    <p:sldId id="401" r:id="rId27"/>
    <p:sldId id="400" r:id="rId28"/>
    <p:sldId id="403" r:id="rId29"/>
    <p:sldId id="406" r:id="rId30"/>
    <p:sldId id="405" r:id="rId31"/>
    <p:sldId id="404" r:id="rId32"/>
    <p:sldId id="407" r:id="rId33"/>
    <p:sldId id="410" r:id="rId34"/>
    <p:sldId id="409" r:id="rId35"/>
    <p:sldId id="408" r:id="rId36"/>
    <p:sldId id="412" r:id="rId37"/>
    <p:sldId id="416" r:id="rId38"/>
    <p:sldId id="415" r:id="rId39"/>
    <p:sldId id="414" r:id="rId40"/>
    <p:sldId id="413" r:id="rId41"/>
    <p:sldId id="417" r:id="rId42"/>
    <p:sldId id="421" r:id="rId43"/>
    <p:sldId id="420" r:id="rId44"/>
    <p:sldId id="419" r:id="rId45"/>
    <p:sldId id="418" r:id="rId46"/>
    <p:sldId id="422" r:id="rId47"/>
    <p:sldId id="426" r:id="rId48"/>
    <p:sldId id="425" r:id="rId49"/>
    <p:sldId id="424" r:id="rId50"/>
    <p:sldId id="423" r:id="rId51"/>
    <p:sldId id="427" r:id="rId52"/>
    <p:sldId id="428" r:id="rId53"/>
    <p:sldId id="429" r:id="rId54"/>
    <p:sldId id="430" r:id="rId55"/>
    <p:sldId id="431" r:id="rId56"/>
    <p:sldId id="432" r:id="rId57"/>
    <p:sldId id="433" r:id="rId58"/>
    <p:sldId id="434" r:id="rId59"/>
    <p:sldId id="435" r:id="rId60"/>
    <p:sldId id="436" r:id="rId61"/>
    <p:sldId id="437" r:id="rId62"/>
    <p:sldId id="438" r:id="rId63"/>
    <p:sldId id="439" r:id="rId64"/>
    <p:sldId id="440" r:id="rId65"/>
    <p:sldId id="446" r:id="rId66"/>
    <p:sldId id="441" r:id="rId67"/>
    <p:sldId id="442" r:id="rId68"/>
    <p:sldId id="443" r:id="rId69"/>
    <p:sldId id="444" r:id="rId70"/>
    <p:sldId id="445" r:id="rId71"/>
    <p:sldId id="370" r:id="rId72"/>
    <p:sldId id="378" r:id="rId73"/>
    <p:sldId id="379" r:id="rId74"/>
  </p:sldIdLst>
  <p:sldSz cx="12192000" cy="6858000"/>
  <p:notesSz cx="6858000" cy="9144000"/>
  <p:embeddedFontLst>
    <p:embeddedFont>
      <p:font typeface="OpenDyslexicAlta" panose="020B0604020202020204" charset="0"/>
      <p:regular r:id="rId77"/>
      <p:bold r:id="rId78"/>
      <p:italic r:id="rId79"/>
      <p:boldItalic r:id="rId80"/>
    </p:embeddedFont>
    <p:embeddedFont>
      <p:font typeface="Lato" panose="020B0604020202020204" charset="0"/>
      <p:regular r:id="rId81"/>
      <p:bold r:id="rId82"/>
    </p:embeddedFont>
    <p:embeddedFont>
      <p:font typeface="Calibri Light" panose="020F0302020204030204" pitchFamily="34" charset="0"/>
      <p:regular r:id="rId83"/>
      <p:italic r:id="rId84"/>
    </p:embeddedFont>
    <p:embeddedFont>
      <p:font typeface="OpenDyslexic" panose="020B0604020202020204" charset="0"/>
      <p:regular r:id="rId85"/>
      <p:bold r:id="rId86"/>
      <p:italic r:id="rId87"/>
      <p:boldItalic r:id="rId88"/>
    </p:embeddedFont>
    <p:embeddedFont>
      <p:font typeface="Calibri" panose="020F0502020204030204" pitchFamily="34" charset="0"/>
      <p:regular r:id="rId89"/>
      <p:bold r:id="rId90"/>
      <p:italic r:id="rId91"/>
      <p:boldItalic r:id="rId92"/>
    </p:embeddedFont>
    <p:embeddedFont>
      <p:font typeface="Muli" panose="020B0604020202020204" charset="0"/>
      <p:regular r:id="rId93"/>
      <p:bold r:id="rId94"/>
      <p:italic r:id="rId95"/>
      <p:boldItalic r:id="rId9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Willetts" initials="R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337C7"/>
    <a:srgbClr val="FFDD57"/>
    <a:srgbClr val="23D160"/>
    <a:srgbClr val="7957D5"/>
    <a:srgbClr val="3273DC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520" autoAdjust="0"/>
    <p:restoredTop sz="87926" autoAdjust="0"/>
  </p:normalViewPr>
  <p:slideViewPr>
    <p:cSldViewPr snapToGrid="0" snapToObjects="1">
      <p:cViewPr varScale="1">
        <p:scale>
          <a:sx n="52" d="100"/>
          <a:sy n="52" d="100"/>
        </p:scale>
        <p:origin x="264" y="72"/>
      </p:cViewPr>
      <p:guideLst>
        <p:guide orient="horz" pos="2251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8.fntdata"/><Relationship Id="rId89" Type="http://schemas.openxmlformats.org/officeDocument/2006/relationships/font" Target="fonts/font1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5" Type="http://schemas.openxmlformats.org/officeDocument/2006/relationships/slide" Target="slides/slide4.xml"/><Relationship Id="rId90" Type="http://schemas.openxmlformats.org/officeDocument/2006/relationships/font" Target="fonts/font14.fntdata"/><Relationship Id="rId95" Type="http://schemas.openxmlformats.org/officeDocument/2006/relationships/font" Target="fonts/font19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91" Type="http://schemas.openxmlformats.org/officeDocument/2006/relationships/font" Target="fonts/font15.fntdata"/><Relationship Id="rId96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4" Type="http://schemas.openxmlformats.org/officeDocument/2006/relationships/font" Target="fonts/font18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1.fntdata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.fntdata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7.fntdata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999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712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27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860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056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42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81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43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45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3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03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29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651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83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841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91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342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855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943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81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17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677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68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1911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19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77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1911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02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99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720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0299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9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97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626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7829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194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2588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6448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918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9327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675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5823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28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104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52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532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702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4909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450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751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6781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6974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29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0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939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423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060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8500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804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033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7985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667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049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288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365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37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41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41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6592-3E12-49F6-8978-829C2E8A7AD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3290-3A0B-464F-B24F-1FA77E8BE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3316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6592-3E12-49F6-8978-829C2E8A7AD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7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6592-3E12-49F6-8978-829C2E8A7AD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0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6592-3E12-49F6-8978-829C2E8A7AD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3290-3A0B-464F-B24F-1FA77E8BE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08362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18/04/2021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5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6592-3E12-49F6-8978-829C2E8A7AD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06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6592-3E12-49F6-8978-829C2E8A7AD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9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6592-3E12-49F6-8978-829C2E8A7AD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6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6592-3E12-49F6-8978-829C2E8A7AD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9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6592-3E12-49F6-8978-829C2E8A7AD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2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6592-3E12-49F6-8978-829C2E8A7AD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F6592-3E12-49F6-8978-829C2E8A7AD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03290-3A0B-464F-B24F-1FA77E8BE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2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50" r:id="rId13"/>
    <p:sldLayoutId id="2147483663" r:id="rId14"/>
    <p:sldLayoutId id="214748366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4 </a:t>
            </a:r>
            <a:br>
              <a:rPr lang="en-GB" dirty="0"/>
            </a:br>
            <a:r>
              <a:rPr lang="en-GB" dirty="0"/>
              <a:t>Summer Block 1: Decimals</a:t>
            </a:r>
          </a:p>
          <a:p>
            <a:r>
              <a:rPr lang="en-GB" dirty="0"/>
              <a:t>Lesson 3: To be able to compare numbers </a:t>
            </a:r>
            <a:br>
              <a:rPr lang="en-GB" dirty="0"/>
            </a:br>
            <a:r>
              <a:rPr lang="en-GB" dirty="0"/>
              <a:t>with up to two decimal places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Decimals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QOBKWGC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122" y="3207459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88" y="3579766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063" y="3440701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999C44-303F-CF43-8405-FBC1A465C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455E57-33DD-9E4D-988D-13215AEEC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77" y="3207459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114" y="357976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605E7C4-543F-2B4B-B177-8F80C1D130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52" y="3651967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FA57D5-9867-854E-8BB6-F2B773B13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5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69391"/>
              </p:ext>
            </p:extLst>
          </p:nvPr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20945"/>
              </p:ext>
            </p:extLst>
          </p:nvPr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175" y="3218644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999C44-303F-CF43-8405-FBC1A465C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455E57-33DD-9E4D-988D-13215AEEC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77" y="3207459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881" y="3207459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05E7C4-543F-2B4B-B177-8F80C1D130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52" y="3651967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FA57D5-9867-854E-8BB6-F2B773B13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B6B854-AB65-1C4D-AA89-B6FE7728EE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796" y="3429000"/>
            <a:ext cx="692727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6ACEDF6-AF3A-ED44-9D43-F2F831899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234" y="3579766"/>
            <a:ext cx="692727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EBD107-7872-1040-A48F-FFB4094774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719" y="3642294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3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175" y="3218644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999C44-303F-CF43-8405-FBC1A465C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455E57-33DD-9E4D-988D-13215AEEC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77" y="3207459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881" y="3207459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605E7C4-543F-2B4B-B177-8F80C1D130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52" y="3651967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FA57D5-9867-854E-8BB6-F2B773B13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B6B854-AB65-1C4D-AA89-B6FE7728EE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796" y="3429000"/>
            <a:ext cx="692727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6ACEDF6-AF3A-ED44-9D43-F2F831899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234" y="3579766"/>
            <a:ext cx="692727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EBD107-7872-1040-A48F-FFB4094774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719" y="3642294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36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175" y="3218644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999C44-303F-CF43-8405-FBC1A465C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455E57-33DD-9E4D-988D-13215AEEC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77" y="3207459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881" y="3207459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605E7C4-543F-2B4B-B177-8F80C1D130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52" y="3651967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FA57D5-9867-854E-8BB6-F2B773B13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B6B854-AB65-1C4D-AA89-B6FE7728EE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796" y="3429000"/>
            <a:ext cx="692727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6ACEDF6-AF3A-ED44-9D43-F2F831899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234" y="3579766"/>
            <a:ext cx="692727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EBD107-7872-1040-A48F-FFB4094774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719" y="3642294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6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151664"/>
              </p:ext>
            </p:extLst>
          </p:nvPr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49" y="3646026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81035"/>
              </p:ext>
            </p:extLst>
          </p:nvPr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88" y="3646026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235" y="3173703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405" y="3196128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B0CBF0-CE03-FC48-86D4-F314F6970A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889" y="3614490"/>
            <a:ext cx="692727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321" y="3173703"/>
            <a:ext cx="692727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022859-4742-3C4A-811F-E0AAB86079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436" y="3196128"/>
            <a:ext cx="692727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F81309-7322-0949-B7D0-4D10FA58AD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130" y="3623601"/>
            <a:ext cx="692727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E153A6B-BC03-9442-B620-123AA25EA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331" y="3646026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8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49" y="3646026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88" y="3646026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235" y="3173703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405" y="3196128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B0CBF0-CE03-FC48-86D4-F314F6970A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889" y="3614490"/>
            <a:ext cx="692727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321" y="3173703"/>
            <a:ext cx="692727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022859-4742-3C4A-811F-E0AAB86079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436" y="3196128"/>
            <a:ext cx="692727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F81309-7322-0949-B7D0-4D10FA58AD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130" y="3623601"/>
            <a:ext cx="692727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E153A6B-BC03-9442-B620-123AA25EA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331" y="3646026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4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49" y="3646026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88" y="3646026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235" y="3173703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405" y="3196128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B0CBF0-CE03-FC48-86D4-F314F6970A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889" y="3614490"/>
            <a:ext cx="692727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321" y="3173703"/>
            <a:ext cx="692727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022859-4742-3C4A-811F-E0AAB86079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436" y="3196128"/>
            <a:ext cx="692727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F81309-7322-0949-B7D0-4D10FA58AD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130" y="3623601"/>
            <a:ext cx="692727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E153A6B-BC03-9442-B620-123AA25EA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331" y="3646026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55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853107"/>
              </p:ext>
            </p:extLst>
          </p:nvPr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633965"/>
              </p:ext>
            </p:extLst>
          </p:nvPr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411" y="3178888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999C44-303F-CF43-8405-FBC1A465C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455E57-33DD-9E4D-988D-13215AEEC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77" y="3207459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802" y="3622531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05E7C4-543F-2B4B-B177-8F80C1D130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52" y="3651967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FA57D5-9867-854E-8BB6-F2B773B13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B6B854-AB65-1C4D-AA89-B6FE7728EE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796" y="3429000"/>
            <a:ext cx="692727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EBD107-7872-1040-A48F-FFB4094774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76" y="3178888"/>
            <a:ext cx="692727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31E45A-66EC-9B43-93CB-7F6AB031F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703" y="3198881"/>
            <a:ext cx="692727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B24F629-58E7-7643-BD64-5520FED486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247" y="3622531"/>
            <a:ext cx="692727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256885-AE67-754F-A8E1-A170B4568A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599" y="3651799"/>
            <a:ext cx="692727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94BD075-1273-D048-A1FD-542A14DA07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764" y="3651799"/>
            <a:ext cx="692727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1A58C0C-4B9A-7A48-8473-3660CE0D0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971" y="3415344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411" y="3178888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999C44-303F-CF43-8405-FBC1A465C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455E57-33DD-9E4D-988D-13215AEEC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77" y="3207459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802" y="3622531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05E7C4-543F-2B4B-B177-8F80C1D130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52" y="3651967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FA57D5-9867-854E-8BB6-F2B773B13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B6B854-AB65-1C4D-AA89-B6FE7728EE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796" y="3429000"/>
            <a:ext cx="692727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EBD107-7872-1040-A48F-FFB4094774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76" y="3178888"/>
            <a:ext cx="692727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31E45A-66EC-9B43-93CB-7F6AB031F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703" y="3198881"/>
            <a:ext cx="692727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B24F629-58E7-7643-BD64-5520FED486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247" y="3622531"/>
            <a:ext cx="692727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256885-AE67-754F-A8E1-A170B4568A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599" y="3651799"/>
            <a:ext cx="692727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94BD075-1273-D048-A1FD-542A14DA07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764" y="3651799"/>
            <a:ext cx="692727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1A58C0C-4B9A-7A48-8473-3660CE0D0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971" y="3415344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8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411" y="3178888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999C44-303F-CF43-8405-FBC1A465C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455E57-33DD-9E4D-988D-13215AEEC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77" y="3207459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802" y="3622531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605E7C4-543F-2B4B-B177-8F80C1D130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52" y="3651967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FA57D5-9867-854E-8BB6-F2B773B13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B6B854-AB65-1C4D-AA89-B6FE7728EE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796" y="3429000"/>
            <a:ext cx="692727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EBD107-7872-1040-A48F-FFB4094774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76" y="3178888"/>
            <a:ext cx="692727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31E45A-66EC-9B43-93CB-7F6AB031F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703" y="3198881"/>
            <a:ext cx="692727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B24F629-58E7-7643-BD64-5520FED486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247" y="3622531"/>
            <a:ext cx="692727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256885-AE67-754F-A8E1-A170B4568A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599" y="3651799"/>
            <a:ext cx="692727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94BD075-1273-D048-A1FD-542A14DA07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764" y="3651799"/>
            <a:ext cx="692727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1A58C0C-4B9A-7A48-8473-3660CE0D0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971" y="3415344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3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representations, such as place value charts, to help me compare 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pictorial representations, such as place value charts, to help </a:t>
            </a:r>
            <a:r>
              <a:rPr lang="en-GB" sz="2200"/>
              <a:t>me compare </a:t>
            </a:r>
            <a:r>
              <a:rPr lang="en-GB" sz="2200" dirty="0"/>
              <a:t>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1 - Decimals - Lesson 3 - To be able to compare numbers with up to two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4746"/>
              </p:ext>
            </p:extLst>
          </p:nvPr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49" y="3646026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893662"/>
              </p:ext>
            </p:extLst>
          </p:nvPr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88" y="364602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321" y="3173703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ED303F-6239-EA45-B033-9B0CE083D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99" y="3206546"/>
            <a:ext cx="696364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081A9A2-7C7E-774F-8B54-7FA552A4AD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832" y="3206546"/>
            <a:ext cx="696364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D687B1-E9A3-6C4E-A7F2-9F2C66C4B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47" y="3646026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280" y="3646026"/>
            <a:ext cx="6963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58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49" y="3646026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88" y="364602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321" y="3173703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ED303F-6239-EA45-B033-9B0CE083D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99" y="3206546"/>
            <a:ext cx="696364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081A9A2-7C7E-774F-8B54-7FA552A4AD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832" y="3206546"/>
            <a:ext cx="696364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D687B1-E9A3-6C4E-A7F2-9F2C66C4B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47" y="3646026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280" y="3646026"/>
            <a:ext cx="6963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58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49" y="3646026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88" y="364602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321" y="3173703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ED303F-6239-EA45-B033-9B0CE083D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99" y="3206546"/>
            <a:ext cx="696364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081A9A2-7C7E-774F-8B54-7FA552A4AD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832" y="3206546"/>
            <a:ext cx="696364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D687B1-E9A3-6C4E-A7F2-9F2C66C4B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47" y="3646026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280" y="3646026"/>
            <a:ext cx="696364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AE77D69-D6F6-3D42-82F8-056339A6CC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425" y="3176408"/>
            <a:ext cx="690909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95547A-8767-884C-BB5F-A36CBFC29D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631" y="3206546"/>
            <a:ext cx="692727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4D26942-DB25-AC48-ACD9-D1FFA8BF519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06" y="3192718"/>
            <a:ext cx="696364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9D6D573-4389-A747-821A-CC156B5BA2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761" y="3192718"/>
            <a:ext cx="696364" cy="72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76782D-B0B9-0A43-8605-DA8C6BFD096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843" y="3640225"/>
            <a:ext cx="69636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876F1BF-1790-EB43-A75E-9319ACAACBB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098" y="3640225"/>
            <a:ext cx="69636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50DB2B-F684-5745-BA97-E0493D55C31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994" y="3206546"/>
            <a:ext cx="692727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074ABE1-6E6C-FE4F-8888-AF030D93E2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911" y="3597291"/>
            <a:ext cx="692727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DEBC326-C7A2-DD41-9538-D8DC58F378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395" y="3192718"/>
            <a:ext cx="690909" cy="72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56C14C-A782-1345-A447-272AE9DFEA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133" y="3649523"/>
            <a:ext cx="690909" cy="72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01ECF42-5925-1A4F-8939-4CC29F50FF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103" y="3665833"/>
            <a:ext cx="690909" cy="72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832D09D-3582-EC42-9BB6-9999B39651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9190" y="3414383"/>
            <a:ext cx="6909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7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 provided </a:t>
            </a:r>
            <a:r>
              <a:rPr lang="en-GB" sz="2200" dirty="0">
                <a:solidFill>
                  <a:srgbClr val="FF3860"/>
                </a:solidFill>
              </a:rPr>
              <a:t>– which number did you make in the chart?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49" y="3646026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88" y="364602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321" y="3173703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ED303F-6239-EA45-B033-9B0CE083D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99" y="3206546"/>
            <a:ext cx="696364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081A9A2-7C7E-774F-8B54-7FA552A4AD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832" y="3206546"/>
            <a:ext cx="696364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D687B1-E9A3-6C4E-A7F2-9F2C66C4B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47" y="3646026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280" y="3646026"/>
            <a:ext cx="696364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AE77D69-D6F6-3D42-82F8-056339A6CC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425" y="3176408"/>
            <a:ext cx="690909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95547A-8767-884C-BB5F-A36CBFC29D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631" y="3206546"/>
            <a:ext cx="692727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4D26942-DB25-AC48-ACD9-D1FFA8BF519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06" y="3192718"/>
            <a:ext cx="696364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9D6D573-4389-A747-821A-CC156B5BA2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761" y="3192718"/>
            <a:ext cx="696364" cy="72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76782D-B0B9-0A43-8605-DA8C6BFD096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843" y="3640225"/>
            <a:ext cx="69636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876F1BF-1790-EB43-A75E-9319ACAACBB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098" y="3640225"/>
            <a:ext cx="69636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50DB2B-F684-5745-BA97-E0493D55C31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994" y="3206546"/>
            <a:ext cx="692727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074ABE1-6E6C-FE4F-8888-AF030D93E2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911" y="3597291"/>
            <a:ext cx="692727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DEBC326-C7A2-DD41-9538-D8DC58F378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395" y="3192718"/>
            <a:ext cx="690909" cy="72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56C14C-A782-1345-A447-272AE9DFEA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133" y="3649523"/>
            <a:ext cx="690909" cy="72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01ECF42-5925-1A4F-8939-4CC29F50FF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103" y="3665833"/>
            <a:ext cx="690909" cy="72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832D09D-3582-EC42-9BB6-9999B39651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9190" y="3414383"/>
            <a:ext cx="6909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81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84290"/>
              </p:ext>
            </p:extLst>
          </p:nvPr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19535"/>
              </p:ext>
            </p:extLst>
          </p:nvPr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674" y="364602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272" y="3202971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776" y="3429000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5948" y="3202971"/>
            <a:ext cx="696364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D687B1-E9A3-6C4E-A7F2-9F2C66C4B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733" y="3646026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966" y="3646026"/>
            <a:ext cx="6963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63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674" y="364602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272" y="3202971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776" y="3429000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5948" y="3202971"/>
            <a:ext cx="696364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D687B1-E9A3-6C4E-A7F2-9F2C66C4B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733" y="3646026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966" y="3646026"/>
            <a:ext cx="6963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25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674" y="364602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272" y="3202971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776" y="3429000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5948" y="3202971"/>
            <a:ext cx="696364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D687B1-E9A3-6C4E-A7F2-9F2C66C4B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733" y="3646026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966" y="3646026"/>
            <a:ext cx="696364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4D26942-DB25-AC48-ACD9-D1FFA8BF51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18" y="3204558"/>
            <a:ext cx="696364" cy="72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76782D-B0B9-0A43-8605-DA8C6BFD09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224" y="3589986"/>
            <a:ext cx="69636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074ABE1-6E6C-FE4F-8888-AF030D93E2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636" y="3429000"/>
            <a:ext cx="692727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DEBC326-C7A2-DD41-9538-D8DC58F378F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394" y="3646026"/>
            <a:ext cx="690909" cy="72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56C14C-A782-1345-A447-272AE9DFEA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970" y="3229986"/>
            <a:ext cx="690909" cy="72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01ECF42-5925-1A4F-8939-4CC29F50FFE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487" y="3229986"/>
            <a:ext cx="6909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4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 provided </a:t>
            </a:r>
            <a:r>
              <a:rPr lang="en-GB" sz="2200" dirty="0">
                <a:solidFill>
                  <a:srgbClr val="FF3860"/>
                </a:solidFill>
              </a:rPr>
              <a:t>– which number did you make in the chart?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674" y="364602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272" y="3202971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776" y="3429000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5948" y="3202971"/>
            <a:ext cx="696364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D687B1-E9A3-6C4E-A7F2-9F2C66C4B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733" y="3646026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966" y="3646026"/>
            <a:ext cx="696364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4D26942-DB25-AC48-ACD9-D1FFA8BF51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18" y="3204558"/>
            <a:ext cx="696364" cy="72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76782D-B0B9-0A43-8605-DA8C6BFD09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224" y="3589986"/>
            <a:ext cx="69636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074ABE1-6E6C-FE4F-8888-AF030D93E2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636" y="3429000"/>
            <a:ext cx="692727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DEBC326-C7A2-DD41-9538-D8DC58F378F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394" y="3646026"/>
            <a:ext cx="690909" cy="72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56C14C-A782-1345-A447-272AE9DFEA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970" y="3229986"/>
            <a:ext cx="690909" cy="72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01ECF42-5925-1A4F-8939-4CC29F50FFE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487" y="3229986"/>
            <a:ext cx="6909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75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913025"/>
              </p:ext>
            </p:extLst>
          </p:nvPr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49" y="3646026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44763"/>
              </p:ext>
            </p:extLst>
          </p:nvPr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944" y="3192718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ED303F-6239-EA45-B033-9B0CE083D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99" y="3206546"/>
            <a:ext cx="696364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081A9A2-7C7E-774F-8B54-7FA552A4AD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832" y="3206546"/>
            <a:ext cx="696364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D687B1-E9A3-6C4E-A7F2-9F2C66C4B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47" y="3646026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280" y="3646026"/>
            <a:ext cx="696364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F359F2-F441-4C4F-8C4B-89D5C3EFE9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82" y="3426286"/>
            <a:ext cx="696364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333474-B4F8-A643-8CEA-26AEF7ECA2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720" y="3438974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25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49" y="3646026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944" y="3192718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ED303F-6239-EA45-B033-9B0CE083D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99" y="3206546"/>
            <a:ext cx="696364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081A9A2-7C7E-774F-8B54-7FA552A4AD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832" y="3206546"/>
            <a:ext cx="696364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D687B1-E9A3-6C4E-A7F2-9F2C66C4B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47" y="3646026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280" y="3646026"/>
            <a:ext cx="696364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F359F2-F441-4C4F-8C4B-89D5C3EFE9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82" y="3426286"/>
            <a:ext cx="696364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333474-B4F8-A643-8CEA-26AEF7ECA2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720" y="3438974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5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on the right.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726677"/>
              </p:ext>
            </p:extLst>
          </p:nvPr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7182DE-F723-1140-B308-E15450F55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395" y="3207459"/>
            <a:ext cx="692727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122" y="3207459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03671"/>
              </p:ext>
            </p:extLst>
          </p:nvPr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758" y="3622597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063" y="3440701"/>
            <a:ext cx="692727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714185E-3C48-8449-B580-32707BF307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31" y="3268446"/>
            <a:ext cx="696364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557479-2519-E045-AC43-C6D138E70E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609" y="3637160"/>
            <a:ext cx="696364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6DE914D-A051-C24F-94F8-5AE61E6CBF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803" y="3211052"/>
            <a:ext cx="696364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515101-F7EF-9948-8314-A72A6B7A35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610" y="3211683"/>
            <a:ext cx="696364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AF659D-6739-514C-B199-D2A2C985ED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367" y="3655275"/>
            <a:ext cx="696364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7EC15F-E6CF-3C43-B3B5-EB67E9F498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174" y="3655906"/>
            <a:ext cx="6963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49" y="3646026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944" y="3192718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ED303F-6239-EA45-B033-9B0CE083D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99" y="3206546"/>
            <a:ext cx="696364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081A9A2-7C7E-774F-8B54-7FA552A4AD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832" y="3206546"/>
            <a:ext cx="696364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D687B1-E9A3-6C4E-A7F2-9F2C66C4B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47" y="3646026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280" y="3646026"/>
            <a:ext cx="696364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95547A-8767-884C-BB5F-A36CBFC29D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631" y="3206546"/>
            <a:ext cx="692727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4D26942-DB25-AC48-ACD9-D1FFA8BF51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06" y="3192718"/>
            <a:ext cx="696364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9D6D573-4389-A747-821A-CC156B5BA2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761" y="3192718"/>
            <a:ext cx="696364" cy="72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76782D-B0B9-0A43-8605-DA8C6BFD09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843" y="3640225"/>
            <a:ext cx="69636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876F1BF-1790-EB43-A75E-9319ACAACBB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098" y="3640225"/>
            <a:ext cx="69636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50DB2B-F684-5745-BA97-E0493D55C3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817" y="3589247"/>
            <a:ext cx="692727" cy="72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832D09D-3582-EC42-9BB6-9999B39651E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9190" y="3414383"/>
            <a:ext cx="690909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F359F2-F441-4C4F-8C4B-89D5C3EFE9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82" y="3426286"/>
            <a:ext cx="696364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333474-B4F8-A643-8CEA-26AEF7ECA2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720" y="3438974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7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 provided </a:t>
            </a:r>
            <a:r>
              <a:rPr lang="en-GB" sz="2200" dirty="0">
                <a:solidFill>
                  <a:srgbClr val="FF3860"/>
                </a:solidFill>
              </a:rPr>
              <a:t>– which number did you make in the chart?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49" y="3646026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944" y="3192718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ED303F-6239-EA45-B033-9B0CE083D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99" y="3206546"/>
            <a:ext cx="696364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081A9A2-7C7E-774F-8B54-7FA552A4AD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832" y="3206546"/>
            <a:ext cx="696364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D687B1-E9A3-6C4E-A7F2-9F2C66C4B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47" y="3646026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280" y="3646026"/>
            <a:ext cx="696364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95547A-8767-884C-BB5F-A36CBFC29D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631" y="3206546"/>
            <a:ext cx="692727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4D26942-DB25-AC48-ACD9-D1FFA8BF51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506" y="3192718"/>
            <a:ext cx="696364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9D6D573-4389-A747-821A-CC156B5BA2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761" y="3192718"/>
            <a:ext cx="696364" cy="72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76782D-B0B9-0A43-8605-DA8C6BFD09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843" y="3640225"/>
            <a:ext cx="69636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876F1BF-1790-EB43-A75E-9319ACAACBB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098" y="3640225"/>
            <a:ext cx="69636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50DB2B-F684-5745-BA97-E0493D55C3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817" y="3589247"/>
            <a:ext cx="692727" cy="72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832D09D-3582-EC42-9BB6-9999B39651E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9190" y="3414383"/>
            <a:ext cx="690909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F359F2-F441-4C4F-8C4B-89D5C3EFE9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82" y="3426286"/>
            <a:ext cx="696364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333474-B4F8-A643-8CEA-26AEF7ECA2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720" y="3438974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53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77269"/>
              </p:ext>
            </p:extLst>
          </p:nvPr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01970"/>
              </p:ext>
            </p:extLst>
          </p:nvPr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674" y="364602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5192" y="3180870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048" y="3182223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517" y="3210754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966" y="3646026"/>
            <a:ext cx="696364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8CF986-AA30-DD4D-90E3-262F1F7FF4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981" y="3163215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4D14F7-F6B2-1648-9E70-6CEC6DB900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077" y="3639199"/>
            <a:ext cx="692727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9D48A7-5A05-9A42-A625-18F219F6E5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010" y="3620191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DEF489-B727-894B-8720-21A9692DB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822" y="3638482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53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674" y="364602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5192" y="3180870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048" y="3182223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517" y="3210754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966" y="3646026"/>
            <a:ext cx="696364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8CF986-AA30-DD4D-90E3-262F1F7FF4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981" y="3163215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4D14F7-F6B2-1648-9E70-6CEC6DB900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077" y="3639199"/>
            <a:ext cx="692727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9D48A7-5A05-9A42-A625-18F219F6E5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010" y="3620191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DEF489-B727-894B-8720-21A9692DB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822" y="3638482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50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674" y="364602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5192" y="3180870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048" y="3182223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517" y="3210754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966" y="3646026"/>
            <a:ext cx="696364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4D26942-DB25-AC48-ACD9-D1FFA8BF51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18" y="3204558"/>
            <a:ext cx="696364" cy="72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76782D-B0B9-0A43-8605-DA8C6BFD09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956" y="3202971"/>
            <a:ext cx="696364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DEBC326-C7A2-DD41-9538-D8DC58F378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839" y="3589986"/>
            <a:ext cx="690909" cy="72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56C14C-A782-1345-A447-272AE9DFEA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970" y="3229986"/>
            <a:ext cx="690909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E6F8BC-74DD-6444-BD78-B422DBF001D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75" y="3638482"/>
            <a:ext cx="696364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8CF986-AA30-DD4D-90E3-262F1F7FF4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981" y="3163215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4D14F7-F6B2-1648-9E70-6CEC6DB900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077" y="3639199"/>
            <a:ext cx="692727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9D48A7-5A05-9A42-A625-18F219F6E5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010" y="3620191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DEF489-B727-894B-8720-21A9692DB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822" y="3638482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26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counters in the empty table to make the statement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 provided </a:t>
            </a:r>
            <a:r>
              <a:rPr lang="en-GB" sz="2200" dirty="0">
                <a:solidFill>
                  <a:srgbClr val="FF3860"/>
                </a:solidFill>
              </a:rPr>
              <a:t>– which number did you make in the chart?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674" y="364602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6E2462-1CD3-E044-86EE-3F5550FAE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5192" y="3180870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0ACF48-ABE5-4A4F-B996-78257E718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048" y="3182223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90286D-8B3F-CC44-9FA5-FA72B2F712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517" y="3210754"/>
            <a:ext cx="69636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115754-433F-9C42-8579-37A07817CB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966" y="3646026"/>
            <a:ext cx="696364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4D26942-DB25-AC48-ACD9-D1FFA8BF51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18" y="3204558"/>
            <a:ext cx="696364" cy="72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76782D-B0B9-0A43-8605-DA8C6BFD09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956" y="3202971"/>
            <a:ext cx="696364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DEBC326-C7A2-DD41-9538-D8DC58F378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839" y="3589986"/>
            <a:ext cx="690909" cy="72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56C14C-A782-1345-A447-272AE9DFEA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970" y="3229986"/>
            <a:ext cx="690909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E6F8BC-74DD-6444-BD78-B422DBF001D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75" y="3638482"/>
            <a:ext cx="696364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8CF986-AA30-DD4D-90E3-262F1F7FF4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981" y="3163215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4D14F7-F6B2-1648-9E70-6CEC6DB900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077" y="3639199"/>
            <a:ext cx="692727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9D48A7-5A05-9A42-A625-18F219F6E5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010" y="3620191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DEF489-B727-894B-8720-21A9692DB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822" y="3638482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48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56863" y="3547893"/>
            <a:ext cx="18325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95371" y="3566382"/>
            <a:ext cx="18469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0.27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3496604" y="4662549"/>
            <a:ext cx="631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551620" y="4681038"/>
            <a:ext cx="1826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93073" y="5754645"/>
            <a:ext cx="17716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1.21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40399" y="5773134"/>
            <a:ext cx="1792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2.12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082228" y="2520558"/>
            <a:ext cx="14302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17532" y="2539047"/>
            <a:ext cx="14510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</a:t>
            </a:r>
            <a:endParaRPr lang="en-US" sz="72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0287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56863" y="3547893"/>
            <a:ext cx="18325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95371" y="3566382"/>
            <a:ext cx="18469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0.27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6073065" y="3467389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3496604" y="4662549"/>
            <a:ext cx="631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551620" y="4681038"/>
            <a:ext cx="1826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93073" y="5754645"/>
            <a:ext cx="17716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1.21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40399" y="5773134"/>
            <a:ext cx="1792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2.12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082228" y="2520558"/>
            <a:ext cx="14302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17532" y="2539047"/>
            <a:ext cx="14510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2284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56863" y="3547893"/>
            <a:ext cx="18325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95371" y="3566382"/>
            <a:ext cx="18469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0.27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3496604" y="4662549"/>
            <a:ext cx="631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551620" y="4681038"/>
            <a:ext cx="1826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6003634" y="4542776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93073" y="5754645"/>
            <a:ext cx="17716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1.21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40399" y="5773134"/>
            <a:ext cx="1792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2.12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082228" y="2520558"/>
            <a:ext cx="14302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17532" y="2539047"/>
            <a:ext cx="14510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4844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56863" y="3547893"/>
            <a:ext cx="18325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95371" y="3566382"/>
            <a:ext cx="18469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0.27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3496604" y="4662549"/>
            <a:ext cx="631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551620" y="4681038"/>
            <a:ext cx="1826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93073" y="5754645"/>
            <a:ext cx="17716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1.21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40399" y="5773134"/>
            <a:ext cx="1792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2.12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6016032" y="5622776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082228" y="2520558"/>
            <a:ext cx="14302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17532" y="2539047"/>
            <a:ext cx="14510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002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on the right.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>
                <a:solidFill>
                  <a:srgbClr val="FF3860"/>
                </a:solidFill>
              </a:rPr>
              <a:t>Both numbers </a:t>
            </a:r>
            <a:r>
              <a:rPr lang="en-GB" sz="2200" dirty="0">
                <a:solidFill>
                  <a:srgbClr val="FF3860"/>
                </a:solidFill>
              </a:rPr>
              <a:t>have zero tenths. The right-hand table shows a greater number as 4 ones and 1 tenth is more than 2 ones and 3 tenths.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7182DE-F723-1140-B308-E15450F55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395" y="3207459"/>
            <a:ext cx="692727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122" y="3207459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72944"/>
              </p:ext>
            </p:extLst>
          </p:nvPr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758" y="3622597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063" y="3440701"/>
            <a:ext cx="692727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714185E-3C48-8449-B580-32707BF307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31" y="3268446"/>
            <a:ext cx="696364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557479-2519-E045-AC43-C6D138E70E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609" y="3637160"/>
            <a:ext cx="696364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6DE914D-A051-C24F-94F8-5AE61E6CBF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803" y="3211052"/>
            <a:ext cx="696364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515101-F7EF-9948-8314-A72A6B7A35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610" y="3211683"/>
            <a:ext cx="696364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AF659D-6739-514C-B199-D2A2C985ED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367" y="3655275"/>
            <a:ext cx="696364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7EC15F-E6CF-3C43-B3B5-EB67E9F498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174" y="3655906"/>
            <a:ext cx="69636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32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56863" y="3547893"/>
            <a:ext cx="18325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95371" y="3566382"/>
            <a:ext cx="18469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0.27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3496604" y="4662549"/>
            <a:ext cx="631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551620" y="4681038"/>
            <a:ext cx="1826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93073" y="5754645"/>
            <a:ext cx="17716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1.21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40399" y="5773134"/>
            <a:ext cx="1792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2.12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082228" y="2520558"/>
            <a:ext cx="14302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17532" y="2539047"/>
            <a:ext cx="14510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5692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28009" y="3547893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0.39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69723" y="3566382"/>
            <a:ext cx="1898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0.24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51396" y="4662549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0.89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8148739" y="4681038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65822" y="5754645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2.32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27575" y="5773134"/>
            <a:ext cx="18181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3.13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118295" y="2520558"/>
            <a:ext cx="13580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60011" y="2539047"/>
            <a:ext cx="1366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3.5</a:t>
            </a:r>
            <a:endParaRPr lang="en-US" sz="72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0133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28009" y="3547893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0.39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69723" y="3566382"/>
            <a:ext cx="1898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0.24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6073065" y="3467389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51396" y="4662549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0.89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8148739" y="4681038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65822" y="5754645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2.32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27575" y="5773134"/>
            <a:ext cx="18181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3.13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118295" y="2520558"/>
            <a:ext cx="13580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60011" y="2539047"/>
            <a:ext cx="1366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4627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28009" y="3547893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0.39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69723" y="3566382"/>
            <a:ext cx="1898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0.24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51396" y="4662549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0.89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8148739" y="4681038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6003634" y="4542776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65822" y="5754645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2.32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27575" y="5773134"/>
            <a:ext cx="18181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3.13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118295" y="2520558"/>
            <a:ext cx="13580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60011" y="2539047"/>
            <a:ext cx="1366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1928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28009" y="3547893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0.39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69723" y="3566382"/>
            <a:ext cx="1898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0.24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51396" y="4662549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0.89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8148739" y="4681038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65822" y="5754645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2.32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27575" y="5773134"/>
            <a:ext cx="18181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3.13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6016032" y="5622776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118295" y="2520558"/>
            <a:ext cx="13580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60011" y="2539047"/>
            <a:ext cx="1366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4275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28009" y="3547893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0.39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69723" y="3566382"/>
            <a:ext cx="1898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0.24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51396" y="4662549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0.89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8148739" y="4681038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65822" y="5754645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2.32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27575" y="5773134"/>
            <a:ext cx="18181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3.13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118295" y="2520558"/>
            <a:ext cx="13580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60011" y="2539047"/>
            <a:ext cx="1366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4280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34421" y="3547893"/>
            <a:ext cx="18774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0.41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88959" y="3566382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0.37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99487" y="4662549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1.79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8138319" y="4681038"/>
            <a:ext cx="6527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11320" y="5754645"/>
            <a:ext cx="19351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8.98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475477" y="5773134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9.89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119899" y="2520558"/>
            <a:ext cx="13548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60012" y="2539047"/>
            <a:ext cx="1366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</a:t>
            </a:r>
            <a:endParaRPr lang="en-US" sz="72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35609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34421" y="3547893"/>
            <a:ext cx="18774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0.41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88959" y="3566382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0.37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6073065" y="3467389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99487" y="4662549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1.79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8138319" y="4681038"/>
            <a:ext cx="6527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11320" y="5754645"/>
            <a:ext cx="19351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8.98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475477" y="5773134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9.89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119899" y="2520558"/>
            <a:ext cx="13548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60012" y="2539047"/>
            <a:ext cx="1366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9062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34421" y="3547893"/>
            <a:ext cx="18774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0.41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88959" y="3566382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0.37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99487" y="4662549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1.79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8138319" y="4681038"/>
            <a:ext cx="6527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6003634" y="4542776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11320" y="5754645"/>
            <a:ext cx="19351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8.98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475477" y="5773134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9.89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119899" y="2520558"/>
            <a:ext cx="13548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60012" y="2539047"/>
            <a:ext cx="1366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5286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34421" y="3547893"/>
            <a:ext cx="18774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0.41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88959" y="3566382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0.37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99487" y="4662549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1.79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8138319" y="4681038"/>
            <a:ext cx="6527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11320" y="5754645"/>
            <a:ext cx="19351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8.98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475477" y="5773134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9.89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6016032" y="5622776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119899" y="2520558"/>
            <a:ext cx="13548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60012" y="2539047"/>
            <a:ext cx="1366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907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63882"/>
              </p:ext>
            </p:extLst>
          </p:nvPr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7182DE-F723-1140-B308-E15450F55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395" y="3207459"/>
            <a:ext cx="692727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122" y="3207459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126575"/>
              </p:ext>
            </p:extLst>
          </p:nvPr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758" y="3622597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063" y="3440701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999C44-303F-CF43-8405-FBC1A465C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455E57-33DD-9E4D-988D-13215AEEC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286" y="3622765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628" y="3207459"/>
            <a:ext cx="692727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DD9690-A822-8341-A59A-BACACD2D84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112" y="3622597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58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34421" y="3547893"/>
            <a:ext cx="18774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0.41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88959" y="3566382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0.37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99487" y="4662549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1.79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8138319" y="4681038"/>
            <a:ext cx="6527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11320" y="5754645"/>
            <a:ext cx="19351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8.98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475477" y="5773134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9.89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3119899" y="2520558"/>
            <a:ext cx="13548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760012" y="2539047"/>
            <a:ext cx="13660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90608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by choosing an appropriate digit to fill the blanks.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70489" y="3547893"/>
            <a:ext cx="1805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3.12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83349" y="3566382"/>
            <a:ext cx="18710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3._2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67425" y="4662549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8.14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519562" y="4681038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_.14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07312" y="5754645"/>
            <a:ext cx="19431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4.6_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487501" y="5773134"/>
            <a:ext cx="1898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4.62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36167" y="2520558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0.89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481890" y="2539047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0._9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6969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by choosing an appropriate digit to fill the blanks.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70489" y="3547893"/>
            <a:ext cx="1805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3.12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83349" y="3566382"/>
            <a:ext cx="18710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3._2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67425" y="4662549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8.14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519562" y="4681038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_.14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07312" y="5754645"/>
            <a:ext cx="19431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4.6_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487501" y="5773134"/>
            <a:ext cx="1898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4.62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36167" y="2520558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0.89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481890" y="2539047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9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08687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by choosing an appropriate digit to fill the blanks.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70489" y="3547893"/>
            <a:ext cx="1805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3.12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88959" y="3566382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67425" y="4662549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8.14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519562" y="4681038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_.14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07312" y="5754645"/>
            <a:ext cx="19431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4.6_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487501" y="5773134"/>
            <a:ext cx="1898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4.62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36167" y="2520558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0.89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481890" y="2539047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9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5260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by choosing an appropriate digit to fill the blanks.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70489" y="3547893"/>
            <a:ext cx="1805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3.12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88959" y="3566382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67425" y="4662549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8.14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519562" y="4681038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.14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07312" y="5754645"/>
            <a:ext cx="19431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4.6_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487501" y="5773134"/>
            <a:ext cx="1898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4.62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36167" y="2520558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0.89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481890" y="2539047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9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86930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by choosing an appropriate digit to fill the blanks.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70489" y="3547893"/>
            <a:ext cx="1805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3.12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88959" y="3566382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67425" y="4662549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8.14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519562" y="4681038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.14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37769" y="5754645"/>
            <a:ext cx="18822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4.6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endParaRPr lang="en-US" sz="6000" dirty="0"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487501" y="5773134"/>
            <a:ext cx="1898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4.62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36167" y="2520558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0.89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481890" y="2539047"/>
            <a:ext cx="1922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9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621807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by choosing an appropriate digit to fill the blanks.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29612" y="3547893"/>
            <a:ext cx="18870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79341" y="3566382"/>
            <a:ext cx="1879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5._3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38571" y="4662549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8.8_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490708" y="4681038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8.8_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49792" y="5754645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2._2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07539" y="5773134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2._2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48189" y="2520558"/>
            <a:ext cx="1898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0._5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500324" y="2539047"/>
            <a:ext cx="18854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0.65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50892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- Example solutions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29612" y="3547893"/>
            <a:ext cx="18870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79341" y="3566382"/>
            <a:ext cx="1879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5._3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38571" y="4662549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8.8_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490708" y="4681038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8.8_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49792" y="5754645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2._2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07539" y="5773134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2._2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53800" y="2520558"/>
            <a:ext cx="18870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500324" y="2539047"/>
            <a:ext cx="18854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0.65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30033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- Example solutions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29612" y="3547893"/>
            <a:ext cx="18870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74532" y="3566382"/>
            <a:ext cx="18886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6000" dirty="0">
                <a:latin typeface="OpenDyslexicAlta" pitchFamily="2" charset="77"/>
              </a:rPr>
              <a:t>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38571" y="4662549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8.8_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490708" y="4681038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8.8_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49792" y="5754645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2._2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07539" y="5773134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2._2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53800" y="2520558"/>
            <a:ext cx="18870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500324" y="2539047"/>
            <a:ext cx="18854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0.65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3586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- Example solutions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29612" y="3547893"/>
            <a:ext cx="18870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74532" y="3566382"/>
            <a:ext cx="18886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6000" dirty="0">
                <a:latin typeface="OpenDyslexicAlta" pitchFamily="2" charset="77"/>
              </a:rPr>
              <a:t>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69027" y="4662549"/>
            <a:ext cx="18870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8.8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endParaRPr lang="en-US" sz="6000" dirty="0">
              <a:latin typeface="OpenDyslexicAlta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490708" y="4681038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8.8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49792" y="5754645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2._2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07539" y="5773134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2._2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53800" y="2520558"/>
            <a:ext cx="18870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500324" y="2539047"/>
            <a:ext cx="18854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0.65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2293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351079"/>
              </p:ext>
            </p:extLst>
          </p:nvPr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7182DE-F723-1140-B308-E15450F55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395" y="3207459"/>
            <a:ext cx="692727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122" y="3207459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71962"/>
              </p:ext>
            </p:extLst>
          </p:nvPr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758" y="3622597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063" y="3440701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999C44-303F-CF43-8405-FBC1A465C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455E57-33DD-9E4D-988D-13215AEEC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286" y="3622765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628" y="3207459"/>
            <a:ext cx="692727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DD9690-A822-8341-A59A-BACACD2D84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112" y="3622597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044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- Example solutions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29612" y="3547893"/>
            <a:ext cx="18870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74532" y="3566382"/>
            <a:ext cx="18886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6000" dirty="0">
                <a:latin typeface="OpenDyslexicAlta" pitchFamily="2" charset="77"/>
              </a:rPr>
              <a:t>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69027" y="4662549"/>
            <a:ext cx="18870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8.8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endParaRPr lang="en-US" sz="6000" dirty="0">
              <a:latin typeface="OpenDyslexicAlta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490708" y="4681038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8.8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48990" y="5754645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6000" dirty="0">
                <a:latin typeface="OpenDyslexicAlta" pitchFamily="2" charset="77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13149" y="5773134"/>
            <a:ext cx="18469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53800" y="2520558"/>
            <a:ext cx="18870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500324" y="2539047"/>
            <a:ext cx="18854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0.65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42765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by choosing an appropriate digit to fill the blanks.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45641" y="3547893"/>
            <a:ext cx="185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6.57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72929" y="3566382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6._7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38571" y="4662549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3.3_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490708" y="4681038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3.3_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45784" y="5754645"/>
            <a:ext cx="1866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5._5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07539" y="5773134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5._5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45785" y="2520558"/>
            <a:ext cx="19030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0._3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513148" y="2539047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4885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- Example solutions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45641" y="3547893"/>
            <a:ext cx="185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6.57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72929" y="3566382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6._7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38571" y="4662549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3.3_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490708" y="4681038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3.3_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45784" y="5754645"/>
            <a:ext cx="1866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5._5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07539" y="5773134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5._5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51395" y="2520558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6000" dirty="0">
                <a:latin typeface="OpenDyslexicAlta" pitchFamily="2" charset="77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513148" y="2539047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56440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- Example solutions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45641" y="3547893"/>
            <a:ext cx="185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6.57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68120" y="3566382"/>
            <a:ext cx="19014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6000" dirty="0">
                <a:latin typeface="OpenDyslexicAlta" pitchFamily="2" charset="77"/>
              </a:rPr>
              <a:t>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838571" y="4662549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3.3_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490708" y="4681038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3.3_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45784" y="5754645"/>
            <a:ext cx="1866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5._5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07539" y="5773134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5._5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51395" y="2520558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6000" dirty="0">
                <a:latin typeface="OpenDyslexicAlta" pitchFamily="2" charset="77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513148" y="2539047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61157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- Example solutions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45641" y="3547893"/>
            <a:ext cx="185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6.57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68120" y="3566382"/>
            <a:ext cx="19014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6000" dirty="0">
                <a:latin typeface="OpenDyslexicAlta" pitchFamily="2" charset="77"/>
              </a:rPr>
              <a:t>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901087" y="4662549"/>
            <a:ext cx="18229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3.3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endParaRPr lang="en-US" sz="6000" dirty="0">
              <a:latin typeface="OpenDyslexicAlta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542805" y="4681038"/>
            <a:ext cx="18437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3.3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45784" y="5754645"/>
            <a:ext cx="1866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5._5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07539" y="5773134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5._5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51395" y="2520558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6000" dirty="0">
                <a:latin typeface="OpenDyslexicAlta" pitchFamily="2" charset="77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513148" y="2539047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93906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- Example solutions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5" y="3495260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44" y="4561521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46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2845641" y="3547893"/>
            <a:ext cx="185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6.57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7468120" y="3566382"/>
            <a:ext cx="19014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6000" dirty="0">
                <a:latin typeface="OpenDyslexicAlta" pitchFamily="2" charset="77"/>
              </a:rPr>
              <a:t>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5704407" y="3467389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2901087" y="4662549"/>
            <a:ext cx="18229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3.3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endParaRPr lang="en-US" sz="6000" dirty="0">
              <a:latin typeface="OpenDyslexicAlta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7542805" y="4681038"/>
            <a:ext cx="18437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3.3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5634976" y="454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2857807" y="5754645"/>
            <a:ext cx="18421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</a:t>
            </a:r>
            <a:r>
              <a:rPr lang="en-US" sz="60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6000" dirty="0">
                <a:latin typeface="OpenDyslexicAlta" pitchFamily="2" charset="77"/>
              </a:rPr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7507539" y="5773134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</a:t>
            </a:r>
            <a:r>
              <a:rPr lang="en-US" sz="6000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6000" dirty="0">
                <a:latin typeface="OpenDyslexicAlta" pitchFamily="2" charset="77"/>
              </a:rPr>
              <a:t>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5647374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DCB318B-BE55-9B4F-9C05-A66ED7C3F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34" y="2467925"/>
            <a:ext cx="1060909" cy="108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8B8BE195-37B1-A140-B34B-721335F4BF6D}"/>
              </a:ext>
            </a:extLst>
          </p:cNvPr>
          <p:cNvSpPr/>
          <p:nvPr/>
        </p:nvSpPr>
        <p:spPr>
          <a:xfrm>
            <a:off x="2851395" y="2520558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6000" dirty="0">
                <a:latin typeface="OpenDyslexicAlta" pitchFamily="2" charset="77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A2A93-7137-824B-B212-E6A7070DE10A}"/>
              </a:ext>
            </a:extLst>
          </p:cNvPr>
          <p:cNvSpPr/>
          <p:nvPr/>
        </p:nvSpPr>
        <p:spPr>
          <a:xfrm>
            <a:off x="7513148" y="2539047"/>
            <a:ext cx="1859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6AD47B-3B9A-0C4F-B24E-450BF7F0E752}"/>
              </a:ext>
            </a:extLst>
          </p:cNvPr>
          <p:cNvSpPr/>
          <p:nvPr/>
        </p:nvSpPr>
        <p:spPr>
          <a:xfrm>
            <a:off x="5728596" y="244005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478508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B2BD05B-3FA7-7D4B-BB0E-2C4C56FE38CB}"/>
              </a:ext>
            </a:extLst>
          </p:cNvPr>
          <p:cNvSpPr/>
          <p:nvPr/>
        </p:nvSpPr>
        <p:spPr>
          <a:xfrm>
            <a:off x="2090641" y="3660488"/>
            <a:ext cx="914400" cy="12221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each of the remaining digit cards once to complete the statement.</a:t>
            </a:r>
            <a:br>
              <a:rPr lang="en-GB" sz="2200" dirty="0"/>
            </a:br>
            <a:r>
              <a:rPr lang="en-GB" sz="2200" dirty="0"/>
              <a:t>How many different solutions can you find?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5CF711-1506-8346-B005-CA5895B197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952" y="5349955"/>
            <a:ext cx="1396866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0BDF43-4D2D-6D49-AAD9-6178657D46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661" y="5349955"/>
            <a:ext cx="1396866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C72A54-E4C9-994F-A6D6-A14178390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835" y="5342226"/>
            <a:ext cx="1396866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96F0B9-6F52-AE40-ACB7-E4279C8133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766" y="5332191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DFDA4D-EC76-BF47-9642-3810253F26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020" y="5318726"/>
            <a:ext cx="1396866" cy="1440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AC3454-6CFB-FE47-BC33-161AEC7FF5C6}"/>
              </a:ext>
            </a:extLst>
          </p:cNvPr>
          <p:cNvSpPr/>
          <p:nvPr/>
        </p:nvSpPr>
        <p:spPr>
          <a:xfrm>
            <a:off x="3277330" y="3660489"/>
            <a:ext cx="914400" cy="12221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9B20AA7-7717-FE48-8CD9-52019CFC8336}"/>
              </a:ext>
            </a:extLst>
          </p:cNvPr>
          <p:cNvSpPr/>
          <p:nvPr/>
        </p:nvSpPr>
        <p:spPr>
          <a:xfrm>
            <a:off x="4264999" y="3660488"/>
            <a:ext cx="914400" cy="12221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90DB06-3793-8443-9048-D67E169D93AC}"/>
              </a:ext>
            </a:extLst>
          </p:cNvPr>
          <p:cNvSpPr/>
          <p:nvPr/>
        </p:nvSpPr>
        <p:spPr>
          <a:xfrm>
            <a:off x="3070888" y="474127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430AB45-9232-AA42-839C-06BF1AF6C020}"/>
              </a:ext>
            </a:extLst>
          </p:cNvPr>
          <p:cNvSpPr/>
          <p:nvPr/>
        </p:nvSpPr>
        <p:spPr>
          <a:xfrm>
            <a:off x="8174144" y="3660489"/>
            <a:ext cx="914400" cy="12221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D812E24-3FF4-6240-BE06-3CC6DE22DEED}"/>
              </a:ext>
            </a:extLst>
          </p:cNvPr>
          <p:cNvSpPr/>
          <p:nvPr/>
        </p:nvSpPr>
        <p:spPr>
          <a:xfrm>
            <a:off x="9161813" y="3660488"/>
            <a:ext cx="914400" cy="12221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F0263A9-B146-754F-A22A-174BDE9657D2}"/>
              </a:ext>
            </a:extLst>
          </p:cNvPr>
          <p:cNvSpPr/>
          <p:nvPr/>
        </p:nvSpPr>
        <p:spPr>
          <a:xfrm>
            <a:off x="7967702" y="474127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19D7667-8A65-784F-9DFE-08C7E26365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44" y="3575303"/>
            <a:ext cx="1396866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ED75B1-9AAE-3644-BA5D-44DD570EECC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317" y="3710161"/>
            <a:ext cx="1060909" cy="1080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F1A0FF4-C370-3E4A-A41B-BA0F609B0853}"/>
              </a:ext>
            </a:extLst>
          </p:cNvPr>
          <p:cNvSpPr/>
          <p:nvPr/>
        </p:nvSpPr>
        <p:spPr>
          <a:xfrm>
            <a:off x="5683179" y="3682290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99798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each of the remaining digit cards once to complete the statement.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Example solution provided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A96F0B9-6F52-AE40-ACB7-E4279C8133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270" y="3575303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DFDA4D-EC76-BF47-9642-3810253F26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443" y="3575303"/>
            <a:ext cx="1396866" cy="14400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F690DB06-3793-8443-9048-D67E169D93AC}"/>
              </a:ext>
            </a:extLst>
          </p:cNvPr>
          <p:cNvSpPr/>
          <p:nvPr/>
        </p:nvSpPr>
        <p:spPr>
          <a:xfrm>
            <a:off x="3070888" y="474127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F0263A9-B146-754F-A22A-174BDE9657D2}"/>
              </a:ext>
            </a:extLst>
          </p:cNvPr>
          <p:cNvSpPr/>
          <p:nvPr/>
        </p:nvSpPr>
        <p:spPr>
          <a:xfrm>
            <a:off x="7967702" y="474127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19D7667-8A65-784F-9DFE-08C7E26365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44" y="3575303"/>
            <a:ext cx="1396866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ED75B1-9AAE-3644-BA5D-44DD570EEC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317" y="3710161"/>
            <a:ext cx="1060909" cy="1080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F1A0FF4-C370-3E4A-A41B-BA0F609B0853}"/>
              </a:ext>
            </a:extLst>
          </p:cNvPr>
          <p:cNvSpPr/>
          <p:nvPr/>
        </p:nvSpPr>
        <p:spPr>
          <a:xfrm>
            <a:off x="5683179" y="3682290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8439773-099B-1443-9BB6-FAE04EBC5D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608" y="3575303"/>
            <a:ext cx="1396866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3A8C5C5-6B08-E246-8C21-DB5401634CA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540" y="3581218"/>
            <a:ext cx="1396866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2531C2A-2FBC-FB41-90D9-16FA666A0C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269" y="3575303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856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B2BD05B-3FA7-7D4B-BB0E-2C4C56FE38CB}"/>
              </a:ext>
            </a:extLst>
          </p:cNvPr>
          <p:cNvSpPr/>
          <p:nvPr/>
        </p:nvSpPr>
        <p:spPr>
          <a:xfrm>
            <a:off x="2090641" y="3660488"/>
            <a:ext cx="914400" cy="12221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Select three digit cards from those provided to create the largest possible number. Then, select three digit cards to create the smallest possible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AC3454-6CFB-FE47-BC33-161AEC7FF5C6}"/>
              </a:ext>
            </a:extLst>
          </p:cNvPr>
          <p:cNvSpPr/>
          <p:nvPr/>
        </p:nvSpPr>
        <p:spPr>
          <a:xfrm>
            <a:off x="3277330" y="3660489"/>
            <a:ext cx="914400" cy="12221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9B20AA7-7717-FE48-8CD9-52019CFC8336}"/>
              </a:ext>
            </a:extLst>
          </p:cNvPr>
          <p:cNvSpPr/>
          <p:nvPr/>
        </p:nvSpPr>
        <p:spPr>
          <a:xfrm>
            <a:off x="4264999" y="3660488"/>
            <a:ext cx="914400" cy="12221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90DB06-3793-8443-9048-D67E169D93AC}"/>
              </a:ext>
            </a:extLst>
          </p:cNvPr>
          <p:cNvSpPr/>
          <p:nvPr/>
        </p:nvSpPr>
        <p:spPr>
          <a:xfrm>
            <a:off x="3070888" y="474127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430AB45-9232-AA42-839C-06BF1AF6C020}"/>
              </a:ext>
            </a:extLst>
          </p:cNvPr>
          <p:cNvSpPr/>
          <p:nvPr/>
        </p:nvSpPr>
        <p:spPr>
          <a:xfrm>
            <a:off x="8174144" y="3660489"/>
            <a:ext cx="914400" cy="12221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D812E24-3FF4-6240-BE06-3CC6DE22DEED}"/>
              </a:ext>
            </a:extLst>
          </p:cNvPr>
          <p:cNvSpPr/>
          <p:nvPr/>
        </p:nvSpPr>
        <p:spPr>
          <a:xfrm>
            <a:off x="9161813" y="3660488"/>
            <a:ext cx="914400" cy="12221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F0263A9-B146-754F-A22A-174BDE9657D2}"/>
              </a:ext>
            </a:extLst>
          </p:cNvPr>
          <p:cNvSpPr/>
          <p:nvPr/>
        </p:nvSpPr>
        <p:spPr>
          <a:xfrm>
            <a:off x="7967702" y="474127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FF09423-7C95-904C-9073-896991E115B3}"/>
              </a:ext>
            </a:extLst>
          </p:cNvPr>
          <p:cNvSpPr/>
          <p:nvPr/>
        </p:nvSpPr>
        <p:spPr>
          <a:xfrm>
            <a:off x="6981877" y="3660487"/>
            <a:ext cx="914400" cy="12221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50D961D-31F3-6041-A038-ED8C479427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273" y="5356109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4DF7774-406E-3B44-A27C-59030C072D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72" y="5356109"/>
            <a:ext cx="1393548" cy="14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EC742A2-4E66-2549-9D71-A1EBBF4942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008" y="5348380"/>
            <a:ext cx="1396866" cy="14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D73FB85-47F4-E549-81D4-83C082207D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844" y="5339856"/>
            <a:ext cx="1396866" cy="1440000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55368B7-C594-B34E-BE1C-4C46B6CA35CB}"/>
              </a:ext>
            </a:extLst>
          </p:cNvPr>
          <p:cNvSpPr/>
          <p:nvPr/>
        </p:nvSpPr>
        <p:spPr>
          <a:xfrm>
            <a:off x="2090641" y="2937050"/>
            <a:ext cx="3088758" cy="55786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smallest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37303D2-7BBB-E84E-AD29-8E2A127104CE}"/>
              </a:ext>
            </a:extLst>
          </p:cNvPr>
          <p:cNvSpPr/>
          <p:nvPr/>
        </p:nvSpPr>
        <p:spPr>
          <a:xfrm>
            <a:off x="6981877" y="2937050"/>
            <a:ext cx="3088758" cy="55786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largest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D7C3CD-66D7-CD4F-AE80-D8E4C9CAB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273" y="5364633"/>
            <a:ext cx="1393548" cy="14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38E1990-29BA-854C-8C17-AA77D0E3D2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72" y="5364633"/>
            <a:ext cx="1393548" cy="14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2333024-F048-9E45-ABBE-2E00E50810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008" y="5356904"/>
            <a:ext cx="1396866" cy="14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5543C6-22C6-4A4F-A30F-B4D6F234AA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844" y="5348380"/>
            <a:ext cx="1396866" cy="1440000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5057126-D7A2-3C40-B309-2BB8AF5645F2}"/>
              </a:ext>
            </a:extLst>
          </p:cNvPr>
          <p:cNvSpPr/>
          <p:nvPr/>
        </p:nvSpPr>
        <p:spPr>
          <a:xfrm>
            <a:off x="5653464" y="1411758"/>
            <a:ext cx="6251321" cy="557860"/>
          </a:xfrm>
          <a:prstGeom prst="round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do you notice? Explain. </a:t>
            </a:r>
          </a:p>
        </p:txBody>
      </p:sp>
    </p:spTree>
    <p:extLst>
      <p:ext uri="{BB962C8B-B14F-4D97-AF65-F5344CB8AC3E}">
        <p14:creationId xmlns:p14="http://schemas.microsoft.com/office/powerpoint/2010/main" val="39768518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31D7C3CD-66D7-CD4F-AE80-D8E4C9CAB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273" y="5364633"/>
            <a:ext cx="1393548" cy="14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38E1990-29BA-854C-8C17-AA77D0E3D2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72" y="5364633"/>
            <a:ext cx="1393548" cy="14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2333024-F048-9E45-ABBE-2E00E50810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008" y="5356904"/>
            <a:ext cx="1396866" cy="14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5543C6-22C6-4A4F-A30F-B4D6F234AA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844" y="5348380"/>
            <a:ext cx="1396866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Select three digit cards from those provided to create the largest possible number. Then, select three digit cards to create the smallest possible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90DB06-3793-8443-9048-D67E169D93AC}"/>
              </a:ext>
            </a:extLst>
          </p:cNvPr>
          <p:cNvSpPr/>
          <p:nvPr/>
        </p:nvSpPr>
        <p:spPr>
          <a:xfrm>
            <a:off x="3070888" y="474127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F0263A9-B146-754F-A22A-174BDE9657D2}"/>
              </a:ext>
            </a:extLst>
          </p:cNvPr>
          <p:cNvSpPr/>
          <p:nvPr/>
        </p:nvSpPr>
        <p:spPr>
          <a:xfrm>
            <a:off x="7967702" y="474127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50D961D-31F3-6041-A038-ED8C479427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273" y="5356109"/>
            <a:ext cx="1393548" cy="14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4DF7774-406E-3B44-A27C-59030C072D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72" y="5356109"/>
            <a:ext cx="1393548" cy="14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EC742A2-4E66-2549-9D71-A1EBBF4942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008" y="5348380"/>
            <a:ext cx="1396866" cy="14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D73FB85-47F4-E549-81D4-83C082207D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844" y="5339856"/>
            <a:ext cx="1396866" cy="1440000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55368B7-C594-B34E-BE1C-4C46B6CA35CB}"/>
              </a:ext>
            </a:extLst>
          </p:cNvPr>
          <p:cNvSpPr/>
          <p:nvPr/>
        </p:nvSpPr>
        <p:spPr>
          <a:xfrm>
            <a:off x="2090641" y="2937050"/>
            <a:ext cx="3088758" cy="55786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smallest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37303D2-7BBB-E84E-AD29-8E2A127104CE}"/>
              </a:ext>
            </a:extLst>
          </p:cNvPr>
          <p:cNvSpPr/>
          <p:nvPr/>
        </p:nvSpPr>
        <p:spPr>
          <a:xfrm>
            <a:off x="6981877" y="2937050"/>
            <a:ext cx="3088758" cy="55786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largest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6BF937C-D31D-BB4E-827F-5190CE293BFD}"/>
              </a:ext>
            </a:extLst>
          </p:cNvPr>
          <p:cNvSpPr/>
          <p:nvPr/>
        </p:nvSpPr>
        <p:spPr>
          <a:xfrm>
            <a:off x="5653464" y="1411758"/>
            <a:ext cx="6251321" cy="557860"/>
          </a:xfrm>
          <a:prstGeom prst="round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What do you notice? Explain. </a:t>
            </a:r>
          </a:p>
        </p:txBody>
      </p:sp>
    </p:spTree>
    <p:extLst>
      <p:ext uri="{BB962C8B-B14F-4D97-AF65-F5344CB8AC3E}">
        <p14:creationId xmlns:p14="http://schemas.microsoft.com/office/powerpoint/2010/main" val="22405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34232 -0.2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0625 -0.26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26081 -0.25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5403 -0.259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06263 -0.25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42096 -0.2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7182DE-F723-1140-B308-E15450F55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395" y="3207459"/>
            <a:ext cx="692727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122" y="3207459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758" y="3622597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063" y="3440701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999C44-303F-CF43-8405-FBC1A465C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455E57-33DD-9E4D-988D-13215AEEC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286" y="3622765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628" y="3207459"/>
            <a:ext cx="692727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DD9690-A822-8341-A59A-BACACD2D84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112" y="3622597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0793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Select three digit cards from those provided to create the largest possible number. Then, select three digit cards to create the smallest possible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90DB06-3793-8443-9048-D67E169D93AC}"/>
              </a:ext>
            </a:extLst>
          </p:cNvPr>
          <p:cNvSpPr/>
          <p:nvPr/>
        </p:nvSpPr>
        <p:spPr>
          <a:xfrm>
            <a:off x="3070888" y="474127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F0263A9-B146-754F-A22A-174BDE9657D2}"/>
              </a:ext>
            </a:extLst>
          </p:cNvPr>
          <p:cNvSpPr/>
          <p:nvPr/>
        </p:nvSpPr>
        <p:spPr>
          <a:xfrm>
            <a:off x="7967702" y="474127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55368B7-C594-B34E-BE1C-4C46B6CA35CB}"/>
              </a:ext>
            </a:extLst>
          </p:cNvPr>
          <p:cNvSpPr/>
          <p:nvPr/>
        </p:nvSpPr>
        <p:spPr>
          <a:xfrm>
            <a:off x="2090641" y="2937050"/>
            <a:ext cx="3088758" cy="55786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smallest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37303D2-7BBB-E84E-AD29-8E2A127104CE}"/>
              </a:ext>
            </a:extLst>
          </p:cNvPr>
          <p:cNvSpPr/>
          <p:nvPr/>
        </p:nvSpPr>
        <p:spPr>
          <a:xfrm>
            <a:off x="6981877" y="2937050"/>
            <a:ext cx="3088758" cy="55786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largest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778D637-C75E-8442-B893-8FAECA26C654}"/>
              </a:ext>
            </a:extLst>
          </p:cNvPr>
          <p:cNvSpPr/>
          <p:nvPr/>
        </p:nvSpPr>
        <p:spPr>
          <a:xfrm>
            <a:off x="5653464" y="1411758"/>
            <a:ext cx="6251321" cy="689604"/>
          </a:xfrm>
          <a:prstGeom prst="round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Alta" pitchFamily="2" charset="77"/>
              </a:rPr>
              <a:t>The larger number has higher value digits in the higher value places…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7E1ABD1-B1B8-224F-B5D6-5B83B63EE4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240" y="3573463"/>
            <a:ext cx="1393548" cy="14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3602C2-E8B5-D54D-B159-AFC697D05F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911" y="3573463"/>
            <a:ext cx="1396866" cy="14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B7A6DF-4754-B646-BA62-AD85E6AEE1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303" y="3573463"/>
            <a:ext cx="1393548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AA6AA2C-2545-1E46-9299-4BC666B0E0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756" y="3573463"/>
            <a:ext cx="1393548" cy="14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75EF572-2636-FB4F-B724-AC9DFF0CDD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830" y="3573463"/>
            <a:ext cx="1396866" cy="14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6E730E1-2D58-D94E-8396-5D8BCCB988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369" y="3573463"/>
            <a:ext cx="139686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677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 fully.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69900" y="2623650"/>
            <a:ext cx="3345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top place value chart has more counters in more places so is bigger.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8E29CF-AE56-0441-82BD-D76B6CE14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739656"/>
              </p:ext>
            </p:extLst>
          </p:nvPr>
        </p:nvGraphicFramePr>
        <p:xfrm>
          <a:off x="6879570" y="1690688"/>
          <a:ext cx="4739316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5279F6FA-01E0-814B-A22B-1D0AC3DDE6DB}"/>
              </a:ext>
            </a:extLst>
          </p:cNvPr>
          <p:cNvSpPr/>
          <p:nvPr/>
        </p:nvSpPr>
        <p:spPr>
          <a:xfrm>
            <a:off x="8379136" y="3031734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9EB610-5737-7440-9F7D-FC47961CE2E9}"/>
              </a:ext>
            </a:extLst>
          </p:cNvPr>
          <p:cNvSpPr/>
          <p:nvPr/>
        </p:nvSpPr>
        <p:spPr>
          <a:xfrm>
            <a:off x="8391662" y="188448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639BFC-ACEB-4749-A163-347A1DA4EF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532" y="2068324"/>
            <a:ext cx="530207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5DD6ED-0C96-F04A-ADC3-EA1AD11D0D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595" y="2119286"/>
            <a:ext cx="530207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660BEC-E105-6E4A-801F-975F812AC5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455" y="2659286"/>
            <a:ext cx="530207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486CEB-01C9-684B-8245-546AA05F8E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348" y="2225717"/>
            <a:ext cx="530207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8E54C7-E7CA-2D4C-AE28-3982C94ECC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242" y="2641780"/>
            <a:ext cx="530207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1BFDBD5-5C3E-9245-897C-F46C80B370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4369" y="2641780"/>
            <a:ext cx="530207" cy="54000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89E7ADB-6DA4-C741-B6A2-E89A9D86F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77320"/>
              </p:ext>
            </p:extLst>
          </p:nvPr>
        </p:nvGraphicFramePr>
        <p:xfrm>
          <a:off x="6879570" y="3421560"/>
          <a:ext cx="4739316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E785BA28-075F-3B47-BA49-96DB44070A32}"/>
              </a:ext>
            </a:extLst>
          </p:cNvPr>
          <p:cNvSpPr/>
          <p:nvPr/>
        </p:nvSpPr>
        <p:spPr>
          <a:xfrm>
            <a:off x="8379136" y="4762606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A6D7BF-A2DF-1644-9E74-2A2C19E90B4B}"/>
              </a:ext>
            </a:extLst>
          </p:cNvPr>
          <p:cNvSpPr/>
          <p:nvPr/>
        </p:nvSpPr>
        <p:spPr>
          <a:xfrm>
            <a:off x="8391662" y="361535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3489AF-0BF5-6945-BAE1-D197EA2C29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532" y="3799196"/>
            <a:ext cx="530207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C6556D-AAE4-E040-A84B-3E6CCF46D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277" y="4120158"/>
            <a:ext cx="530207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B4F78F-010F-564A-902B-AF1234B206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455" y="4390158"/>
            <a:ext cx="530207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DE9D97-C6E7-BA41-B054-7F1197CE1E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491" y="3931340"/>
            <a:ext cx="530207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4A8746-D164-2A4B-994C-D4F794E93C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4369" y="4372652"/>
            <a:ext cx="530207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3DBC46-E799-E74B-BBB2-C83202E62B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994" y="2133645"/>
            <a:ext cx="530207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1B6BF05-2F03-F54A-977E-9862F2E105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721" y="2673645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The bottom chart shows the number 3.02, which is greater than 2.33, as it has a greater digit in its highest value place - the ones place.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69900" y="2623650"/>
            <a:ext cx="3345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top place value chart has more counters in more places so is bigger.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8E29CF-AE56-0441-82BD-D76B6CE14DD2}"/>
              </a:ext>
            </a:extLst>
          </p:cNvPr>
          <p:cNvGraphicFramePr>
            <a:graphicFrameLocks noGrp="1"/>
          </p:cNvGraphicFramePr>
          <p:nvPr/>
        </p:nvGraphicFramePr>
        <p:xfrm>
          <a:off x="6879570" y="1690688"/>
          <a:ext cx="4739316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5279F6FA-01E0-814B-A22B-1D0AC3DDE6DB}"/>
              </a:ext>
            </a:extLst>
          </p:cNvPr>
          <p:cNvSpPr/>
          <p:nvPr/>
        </p:nvSpPr>
        <p:spPr>
          <a:xfrm>
            <a:off x="8379136" y="3031734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9EB610-5737-7440-9F7D-FC47961CE2E9}"/>
              </a:ext>
            </a:extLst>
          </p:cNvPr>
          <p:cNvSpPr/>
          <p:nvPr/>
        </p:nvSpPr>
        <p:spPr>
          <a:xfrm>
            <a:off x="8391662" y="188448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639BFC-ACEB-4749-A163-347A1DA4EF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532" y="2068324"/>
            <a:ext cx="530207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5DD6ED-0C96-F04A-ADC3-EA1AD11D0D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595" y="2119286"/>
            <a:ext cx="530207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660BEC-E105-6E4A-801F-975F812AC5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455" y="2659286"/>
            <a:ext cx="530207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486CEB-01C9-684B-8245-546AA05F8E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348" y="2225717"/>
            <a:ext cx="530207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8E54C7-E7CA-2D4C-AE28-3982C94ECC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242" y="2641780"/>
            <a:ext cx="530207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1BFDBD5-5C3E-9245-897C-F46C80B370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4369" y="2641780"/>
            <a:ext cx="530207" cy="54000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89E7ADB-6DA4-C741-B6A2-E89A9D86FCE7}"/>
              </a:ext>
            </a:extLst>
          </p:cNvPr>
          <p:cNvGraphicFramePr>
            <a:graphicFrameLocks noGrp="1"/>
          </p:cNvGraphicFramePr>
          <p:nvPr/>
        </p:nvGraphicFramePr>
        <p:xfrm>
          <a:off x="6879570" y="3421560"/>
          <a:ext cx="4739316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E785BA28-075F-3B47-BA49-96DB44070A32}"/>
              </a:ext>
            </a:extLst>
          </p:cNvPr>
          <p:cNvSpPr/>
          <p:nvPr/>
        </p:nvSpPr>
        <p:spPr>
          <a:xfrm>
            <a:off x="8379136" y="4762606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A6D7BF-A2DF-1644-9E74-2A2C19E90B4B}"/>
              </a:ext>
            </a:extLst>
          </p:cNvPr>
          <p:cNvSpPr/>
          <p:nvPr/>
        </p:nvSpPr>
        <p:spPr>
          <a:xfrm>
            <a:off x="8391662" y="361535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3489AF-0BF5-6945-BAE1-D197EA2C29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532" y="3799196"/>
            <a:ext cx="530207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C6556D-AAE4-E040-A84B-3E6CCF46D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277" y="4120158"/>
            <a:ext cx="530207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B4F78F-010F-564A-902B-AF1234B206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455" y="4390158"/>
            <a:ext cx="530207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DE9D97-C6E7-BA41-B054-7F1197CE1E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491" y="3931340"/>
            <a:ext cx="530207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4A8746-D164-2A4B-994C-D4F794E93C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4369" y="4372652"/>
            <a:ext cx="530207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3DBC46-E799-E74B-BBB2-C83202E62B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994" y="2133645"/>
            <a:ext cx="530207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1B6BF05-2F03-F54A-977E-9862F2E105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721" y="2673645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44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representations, such as place value charts, to help me compare 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pictorial representations, such as place value charts, to help </a:t>
            </a:r>
            <a:r>
              <a:rPr lang="en-GB" sz="2200"/>
              <a:t>me compare </a:t>
            </a:r>
            <a:r>
              <a:rPr lang="en-GB" sz="2200" dirty="0"/>
              <a:t>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1 - Decimals - Lesson 3 - To be able to compare numbers with up to two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332972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11171"/>
              </p:ext>
            </p:extLst>
          </p:nvPr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122" y="3207459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781124"/>
              </p:ext>
            </p:extLst>
          </p:nvPr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88" y="3579766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063" y="3440701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999C44-303F-CF43-8405-FBC1A465C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455E57-33DD-9E4D-988D-13215AEEC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77" y="3207459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114" y="357976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05E7C4-543F-2B4B-B177-8F80C1D130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52" y="3651967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FA57D5-9867-854E-8BB6-F2B773B13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6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compare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tables, then compare the numbers using &lt;, &gt; or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4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5AA8544-3571-C949-AD36-35B668B97425}"/>
              </a:ext>
            </a:extLst>
          </p:cNvPr>
          <p:cNvSpPr/>
          <p:nvPr/>
        </p:nvSpPr>
        <p:spPr>
          <a:xfrm>
            <a:off x="1964586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964586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3C6045-47A9-654D-B4B0-F3B05D23DE95}"/>
              </a:ext>
            </a:extLst>
          </p:cNvPr>
          <p:cNvSpPr/>
          <p:nvPr/>
        </p:nvSpPr>
        <p:spPr>
          <a:xfrm>
            <a:off x="1964586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BD983-4239-0F47-B1F1-40471637B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122" y="3207459"/>
            <a:ext cx="692727" cy="720000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DECF0B-6131-314B-BA04-9E61A322AD80}"/>
              </a:ext>
            </a:extLst>
          </p:cNvPr>
          <p:cNvGraphicFramePr>
            <a:graphicFrameLocks noGrp="1"/>
          </p:cNvGraphicFramePr>
          <p:nvPr/>
        </p:nvGraphicFramePr>
        <p:xfrm>
          <a:off x="7000192" y="2792321"/>
          <a:ext cx="4739316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772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1579772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3386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9C00E2A2-C935-A84F-A5E8-D22623B4D894}"/>
              </a:ext>
            </a:extLst>
          </p:cNvPr>
          <p:cNvSpPr/>
          <p:nvPr/>
        </p:nvSpPr>
        <p:spPr>
          <a:xfrm>
            <a:off x="8512284" y="415841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8F5E470-F88F-8A4D-A2BE-D343EF120D21}"/>
              </a:ext>
            </a:extLst>
          </p:cNvPr>
          <p:cNvSpPr/>
          <p:nvPr/>
        </p:nvSpPr>
        <p:spPr>
          <a:xfrm>
            <a:off x="8512284" y="2986113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68F5A-55A7-EB42-AB49-B2652C6F1008}"/>
              </a:ext>
            </a:extLst>
          </p:cNvPr>
          <p:cNvSpPr/>
          <p:nvPr/>
        </p:nvSpPr>
        <p:spPr>
          <a:xfrm>
            <a:off x="8512284" y="4607381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BB305-1EB1-1344-8441-8196C03AD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88" y="3579766"/>
            <a:ext cx="692727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BEF120-3007-5243-B405-4BA9DA61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063" y="3440701"/>
            <a:ext cx="692727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999C44-303F-CF43-8405-FBC1A465C5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59" y="3207627"/>
            <a:ext cx="692727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455E57-33DD-9E4D-988D-13215AEEC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277" y="3207459"/>
            <a:ext cx="692727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0838B-DC1E-B44E-9293-6B19E43A3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587" y="3213356"/>
            <a:ext cx="692727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B7477A-5DCA-2E40-9576-EB05C1CE2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114" y="3579766"/>
            <a:ext cx="692727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B01B57-B80F-CC46-99DC-FE1BC7EB7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767" y="3291799"/>
            <a:ext cx="1060909" cy="108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9F2A12-2538-F047-9168-0C102DCA0C04}"/>
              </a:ext>
            </a:extLst>
          </p:cNvPr>
          <p:cNvSpPr/>
          <p:nvPr/>
        </p:nvSpPr>
        <p:spPr>
          <a:xfrm>
            <a:off x="5663690" y="3291731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605E7C4-543F-2B4B-B177-8F80C1D130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52" y="3651967"/>
            <a:ext cx="692727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FA57D5-9867-854E-8BB6-F2B773B13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170" y="3651799"/>
            <a:ext cx="692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14428</TotalTime>
  <Words>3039</Words>
  <Application>Microsoft Office PowerPoint</Application>
  <PresentationFormat>Widescreen</PresentationFormat>
  <Paragraphs>1517</Paragraphs>
  <Slides>73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OpenDyslexicAlta</vt:lpstr>
      <vt:lpstr>Lato</vt:lpstr>
      <vt:lpstr>Arial</vt:lpstr>
      <vt:lpstr>Calibri Light</vt:lpstr>
      <vt:lpstr>OpenDyslexic</vt:lpstr>
      <vt:lpstr>Calibri</vt:lpstr>
      <vt:lpstr>Wingdings</vt:lpstr>
      <vt:lpstr>Muli</vt:lpstr>
      <vt:lpstr>Office Theme</vt:lpstr>
      <vt:lpstr>PowerPoint Presentation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  <vt:lpstr>To be able to compare numbers  with up to two decimal places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Jessica O'Shea</cp:lastModifiedBy>
  <cp:revision>739</cp:revision>
  <cp:lastPrinted>2019-06-17T16:19:05Z</cp:lastPrinted>
  <dcterms:created xsi:type="dcterms:W3CDTF">2018-08-06T08:16:18Z</dcterms:created>
  <dcterms:modified xsi:type="dcterms:W3CDTF">2021-04-18T19:53:31Z</dcterms:modified>
</cp:coreProperties>
</file>