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3"/>
  </p:notesMasterIdLst>
  <p:sldIdLst>
    <p:sldId id="256"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56" autoAdjust="0"/>
  </p:normalViewPr>
  <p:slideViewPr>
    <p:cSldViewPr>
      <p:cViewPr varScale="1">
        <p:scale>
          <a:sx n="62" d="100"/>
          <a:sy n="62" d="100"/>
        </p:scale>
        <p:origin x="140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DF4136-87B1-4884-BB5A-ACEEACB6BCC6}" type="doc">
      <dgm:prSet loTypeId="urn:microsoft.com/office/officeart/2005/8/layout/cycle2" loCatId="cycle" qsTypeId="urn:microsoft.com/office/officeart/2005/8/quickstyle/simple1" qsCatId="simple" csTypeId="urn:microsoft.com/office/officeart/2005/8/colors/colorful2" csCatId="colorful" phldr="1"/>
      <dgm:spPr/>
    </dgm:pt>
    <dgm:pt modelId="{7A39246F-93C5-4158-A13F-623A04028600}">
      <dgm:prSet phldrT="[Text]" custT="1"/>
      <dgm:spPr/>
      <dgm:t>
        <a:bodyPr/>
        <a:lstStyle/>
        <a:p>
          <a:r>
            <a:rPr lang="en-GB" sz="1600" b="1" dirty="0"/>
            <a:t>Nursery</a:t>
          </a:r>
        </a:p>
      </dgm:t>
    </dgm:pt>
    <dgm:pt modelId="{763FF60B-4019-4497-8F76-75F084FD51F1}" type="parTrans" cxnId="{4ECBD8CA-D6A1-487E-AD96-4B0362032919}">
      <dgm:prSet/>
      <dgm:spPr/>
      <dgm:t>
        <a:bodyPr/>
        <a:lstStyle/>
        <a:p>
          <a:endParaRPr lang="en-GB"/>
        </a:p>
      </dgm:t>
    </dgm:pt>
    <dgm:pt modelId="{E9D186F9-0290-400F-AB85-E67C3C048918}" type="sibTrans" cxnId="{4ECBD8CA-D6A1-487E-AD96-4B0362032919}">
      <dgm:prSet/>
      <dgm:spPr/>
      <dgm:t>
        <a:bodyPr/>
        <a:lstStyle/>
        <a:p>
          <a:endParaRPr lang="en-GB"/>
        </a:p>
      </dgm:t>
    </dgm:pt>
    <dgm:pt modelId="{FF872C13-724D-48E3-8419-B27FD9A965DA}">
      <dgm:prSet phldrT="[Text]" custT="1"/>
      <dgm:spPr/>
      <dgm:t>
        <a:bodyPr/>
        <a:lstStyle/>
        <a:p>
          <a:r>
            <a:rPr lang="en-GB" sz="1000" b="1" dirty="0"/>
            <a:t>Summer</a:t>
          </a:r>
        </a:p>
      </dgm:t>
    </dgm:pt>
    <dgm:pt modelId="{7A1890BC-420E-4F06-816B-218E7CC3CEBF}" type="parTrans" cxnId="{B986F074-C763-4E56-A2FA-EC7A457A3139}">
      <dgm:prSet/>
      <dgm:spPr/>
      <dgm:t>
        <a:bodyPr/>
        <a:lstStyle/>
        <a:p>
          <a:endParaRPr lang="en-GB"/>
        </a:p>
      </dgm:t>
    </dgm:pt>
    <dgm:pt modelId="{14C95D9E-CB58-4395-A010-A665E02ABCDC}" type="sibTrans" cxnId="{B986F074-C763-4E56-A2FA-EC7A457A3139}">
      <dgm:prSet/>
      <dgm:spPr/>
      <dgm:t>
        <a:bodyPr/>
        <a:lstStyle/>
        <a:p>
          <a:endParaRPr lang="en-GB"/>
        </a:p>
      </dgm:t>
    </dgm:pt>
    <dgm:pt modelId="{DD31AAC1-9660-4CF3-82AA-7E6067D8F56C}">
      <dgm:prSet phldrT="[Text]" custT="1"/>
      <dgm:spPr/>
      <dgm:t>
        <a:bodyPr/>
        <a:lstStyle/>
        <a:p>
          <a:r>
            <a:rPr lang="en-GB" sz="1600" dirty="0"/>
            <a:t>2021</a:t>
          </a:r>
        </a:p>
      </dgm:t>
    </dgm:pt>
    <dgm:pt modelId="{4B34B602-26D6-4177-944A-B6FCF1F04617}" type="parTrans" cxnId="{E4F4E362-197C-4621-93B3-F7E7907AB8D6}">
      <dgm:prSet/>
      <dgm:spPr/>
      <dgm:t>
        <a:bodyPr/>
        <a:lstStyle/>
        <a:p>
          <a:endParaRPr lang="en-GB"/>
        </a:p>
      </dgm:t>
    </dgm:pt>
    <dgm:pt modelId="{38AE49EB-FA9A-4AC7-B438-A33E9FB8754E}" type="sibTrans" cxnId="{E4F4E362-197C-4621-93B3-F7E7907AB8D6}">
      <dgm:prSet/>
      <dgm:spPr/>
      <dgm:t>
        <a:bodyPr/>
        <a:lstStyle/>
        <a:p>
          <a:endParaRPr lang="en-GB"/>
        </a:p>
      </dgm:t>
    </dgm:pt>
    <dgm:pt modelId="{176645A8-AD2A-454F-9495-FE6080C856B7}" type="pres">
      <dgm:prSet presAssocID="{89DF4136-87B1-4884-BB5A-ACEEACB6BCC6}" presName="cycle" presStyleCnt="0">
        <dgm:presLayoutVars>
          <dgm:dir/>
          <dgm:resizeHandles val="exact"/>
        </dgm:presLayoutVars>
      </dgm:prSet>
      <dgm:spPr/>
    </dgm:pt>
    <dgm:pt modelId="{6C17410F-9710-459C-B9BC-7FE38519707F}" type="pres">
      <dgm:prSet presAssocID="{7A39246F-93C5-4158-A13F-623A04028600}" presName="node" presStyleLbl="node1" presStyleIdx="0" presStyleCnt="3" custScaleX="262567" custScaleY="90050" custRadScaleRad="101659" custRadScaleInc="-3080">
        <dgm:presLayoutVars>
          <dgm:bulletEnabled val="1"/>
        </dgm:presLayoutVars>
      </dgm:prSet>
      <dgm:spPr/>
    </dgm:pt>
    <dgm:pt modelId="{6EED633E-0CE8-40CB-BD10-6B21EFC3BB1C}" type="pres">
      <dgm:prSet presAssocID="{E9D186F9-0290-400F-AB85-E67C3C048918}" presName="sibTrans" presStyleLbl="sibTrans2D1" presStyleIdx="0" presStyleCnt="3"/>
      <dgm:spPr/>
    </dgm:pt>
    <dgm:pt modelId="{E7599AA5-BE9C-4DD2-AFA8-1A0BAA3DA34C}" type="pres">
      <dgm:prSet presAssocID="{E9D186F9-0290-400F-AB85-E67C3C048918}" presName="connectorText" presStyleLbl="sibTrans2D1" presStyleIdx="0" presStyleCnt="3"/>
      <dgm:spPr/>
    </dgm:pt>
    <dgm:pt modelId="{71D39B4F-BDCE-43CF-A50A-70A87A570892}" type="pres">
      <dgm:prSet presAssocID="{FF872C13-724D-48E3-8419-B27FD9A965DA}" presName="node" presStyleLbl="node1" presStyleIdx="1" presStyleCnt="3" custScaleX="122301" custRadScaleRad="105195" custRadScaleInc="2525">
        <dgm:presLayoutVars>
          <dgm:bulletEnabled val="1"/>
        </dgm:presLayoutVars>
      </dgm:prSet>
      <dgm:spPr/>
    </dgm:pt>
    <dgm:pt modelId="{07B28303-F685-4A2A-848A-59FBED30C590}" type="pres">
      <dgm:prSet presAssocID="{14C95D9E-CB58-4395-A010-A665E02ABCDC}" presName="sibTrans" presStyleLbl="sibTrans2D1" presStyleIdx="1" presStyleCnt="3"/>
      <dgm:spPr/>
    </dgm:pt>
    <dgm:pt modelId="{B59B4AA3-7212-40F0-867D-FE51D89336C5}" type="pres">
      <dgm:prSet presAssocID="{14C95D9E-CB58-4395-A010-A665E02ABCDC}" presName="connectorText" presStyleLbl="sibTrans2D1" presStyleIdx="1" presStyleCnt="3"/>
      <dgm:spPr/>
    </dgm:pt>
    <dgm:pt modelId="{0A47C57C-918D-4A99-BD6B-A83D05178D93}" type="pres">
      <dgm:prSet presAssocID="{DD31AAC1-9660-4CF3-82AA-7E6067D8F56C}" presName="node" presStyleLbl="node1" presStyleIdx="2" presStyleCnt="3" custRadScaleRad="97900" custRadScaleInc="-4537">
        <dgm:presLayoutVars>
          <dgm:bulletEnabled val="1"/>
        </dgm:presLayoutVars>
      </dgm:prSet>
      <dgm:spPr/>
    </dgm:pt>
    <dgm:pt modelId="{ADD8AF84-865B-4885-957C-5B5C5E72ED85}" type="pres">
      <dgm:prSet presAssocID="{38AE49EB-FA9A-4AC7-B438-A33E9FB8754E}" presName="sibTrans" presStyleLbl="sibTrans2D1" presStyleIdx="2" presStyleCnt="3"/>
      <dgm:spPr/>
    </dgm:pt>
    <dgm:pt modelId="{BEA702ED-09D6-4C9A-BD21-45751C114A7C}" type="pres">
      <dgm:prSet presAssocID="{38AE49EB-FA9A-4AC7-B438-A33E9FB8754E}" presName="connectorText" presStyleLbl="sibTrans2D1" presStyleIdx="2" presStyleCnt="3"/>
      <dgm:spPr/>
    </dgm:pt>
  </dgm:ptLst>
  <dgm:cxnLst>
    <dgm:cxn modelId="{88C26D00-A10B-4C02-BEAB-9F2A5129A6CE}" type="presOf" srcId="{FF872C13-724D-48E3-8419-B27FD9A965DA}" destId="{71D39B4F-BDCE-43CF-A50A-70A87A570892}" srcOrd="0" destOrd="0" presId="urn:microsoft.com/office/officeart/2005/8/layout/cycle2"/>
    <dgm:cxn modelId="{D568AA38-4E02-42D2-8969-142A4ADD0095}" type="presOf" srcId="{14C95D9E-CB58-4395-A010-A665E02ABCDC}" destId="{07B28303-F685-4A2A-848A-59FBED30C590}" srcOrd="0" destOrd="0" presId="urn:microsoft.com/office/officeart/2005/8/layout/cycle2"/>
    <dgm:cxn modelId="{41A98361-1AC9-42C3-B529-1008E64A146D}" type="presOf" srcId="{7A39246F-93C5-4158-A13F-623A04028600}" destId="{6C17410F-9710-459C-B9BC-7FE38519707F}" srcOrd="0" destOrd="0" presId="urn:microsoft.com/office/officeart/2005/8/layout/cycle2"/>
    <dgm:cxn modelId="{E4F4E362-197C-4621-93B3-F7E7907AB8D6}" srcId="{89DF4136-87B1-4884-BB5A-ACEEACB6BCC6}" destId="{DD31AAC1-9660-4CF3-82AA-7E6067D8F56C}" srcOrd="2" destOrd="0" parTransId="{4B34B602-26D6-4177-944A-B6FCF1F04617}" sibTransId="{38AE49EB-FA9A-4AC7-B438-A33E9FB8754E}"/>
    <dgm:cxn modelId="{B986F074-C763-4E56-A2FA-EC7A457A3139}" srcId="{89DF4136-87B1-4884-BB5A-ACEEACB6BCC6}" destId="{FF872C13-724D-48E3-8419-B27FD9A965DA}" srcOrd="1" destOrd="0" parTransId="{7A1890BC-420E-4F06-816B-218E7CC3CEBF}" sibTransId="{14C95D9E-CB58-4395-A010-A665E02ABCDC}"/>
    <dgm:cxn modelId="{A2B0368E-76E8-412B-A833-463AAFD99A6A}" type="presOf" srcId="{38AE49EB-FA9A-4AC7-B438-A33E9FB8754E}" destId="{ADD8AF84-865B-4885-957C-5B5C5E72ED85}" srcOrd="0" destOrd="0" presId="urn:microsoft.com/office/officeart/2005/8/layout/cycle2"/>
    <dgm:cxn modelId="{85EEE7AA-D5B7-47A8-84AE-CC18469701F7}" type="presOf" srcId="{E9D186F9-0290-400F-AB85-E67C3C048918}" destId="{6EED633E-0CE8-40CB-BD10-6B21EFC3BB1C}" srcOrd="0" destOrd="0" presId="urn:microsoft.com/office/officeart/2005/8/layout/cycle2"/>
    <dgm:cxn modelId="{46F04CAF-8B99-4D97-9DA8-FD67B3CC78C6}" type="presOf" srcId="{89DF4136-87B1-4884-BB5A-ACEEACB6BCC6}" destId="{176645A8-AD2A-454F-9495-FE6080C856B7}" srcOrd="0" destOrd="0" presId="urn:microsoft.com/office/officeart/2005/8/layout/cycle2"/>
    <dgm:cxn modelId="{965420BB-90B5-43F4-8848-E90812F31825}" type="presOf" srcId="{DD31AAC1-9660-4CF3-82AA-7E6067D8F56C}" destId="{0A47C57C-918D-4A99-BD6B-A83D05178D93}" srcOrd="0" destOrd="0" presId="urn:microsoft.com/office/officeart/2005/8/layout/cycle2"/>
    <dgm:cxn modelId="{4ECBD8CA-D6A1-487E-AD96-4B0362032919}" srcId="{89DF4136-87B1-4884-BB5A-ACEEACB6BCC6}" destId="{7A39246F-93C5-4158-A13F-623A04028600}" srcOrd="0" destOrd="0" parTransId="{763FF60B-4019-4497-8F76-75F084FD51F1}" sibTransId="{E9D186F9-0290-400F-AB85-E67C3C048918}"/>
    <dgm:cxn modelId="{437586D0-A650-4050-91FE-85045A8FC58A}" type="presOf" srcId="{14C95D9E-CB58-4395-A010-A665E02ABCDC}" destId="{B59B4AA3-7212-40F0-867D-FE51D89336C5}" srcOrd="1" destOrd="0" presId="urn:microsoft.com/office/officeart/2005/8/layout/cycle2"/>
    <dgm:cxn modelId="{212962F8-4CE1-4A68-BADE-85D9C07FB232}" type="presOf" srcId="{38AE49EB-FA9A-4AC7-B438-A33E9FB8754E}" destId="{BEA702ED-09D6-4C9A-BD21-45751C114A7C}" srcOrd="1" destOrd="0" presId="urn:microsoft.com/office/officeart/2005/8/layout/cycle2"/>
    <dgm:cxn modelId="{35D7B1FB-02FA-43E0-AF21-81CFED9C52F4}" type="presOf" srcId="{E9D186F9-0290-400F-AB85-E67C3C048918}" destId="{E7599AA5-BE9C-4DD2-AFA8-1A0BAA3DA34C}" srcOrd="1" destOrd="0" presId="urn:microsoft.com/office/officeart/2005/8/layout/cycle2"/>
    <dgm:cxn modelId="{FB7B5D89-4189-44EC-99F6-E1BF714C9641}" type="presParOf" srcId="{176645A8-AD2A-454F-9495-FE6080C856B7}" destId="{6C17410F-9710-459C-B9BC-7FE38519707F}" srcOrd="0" destOrd="0" presId="urn:microsoft.com/office/officeart/2005/8/layout/cycle2"/>
    <dgm:cxn modelId="{A0D493C4-3565-49F0-AFF5-BB7F7D623975}" type="presParOf" srcId="{176645A8-AD2A-454F-9495-FE6080C856B7}" destId="{6EED633E-0CE8-40CB-BD10-6B21EFC3BB1C}" srcOrd="1" destOrd="0" presId="urn:microsoft.com/office/officeart/2005/8/layout/cycle2"/>
    <dgm:cxn modelId="{7CA19D40-D820-4921-AA51-BD6E1159390D}" type="presParOf" srcId="{6EED633E-0CE8-40CB-BD10-6B21EFC3BB1C}" destId="{E7599AA5-BE9C-4DD2-AFA8-1A0BAA3DA34C}" srcOrd="0" destOrd="0" presId="urn:microsoft.com/office/officeart/2005/8/layout/cycle2"/>
    <dgm:cxn modelId="{55CF9118-9469-4A52-90B4-073CA3CD8E27}" type="presParOf" srcId="{176645A8-AD2A-454F-9495-FE6080C856B7}" destId="{71D39B4F-BDCE-43CF-A50A-70A87A570892}" srcOrd="2" destOrd="0" presId="urn:microsoft.com/office/officeart/2005/8/layout/cycle2"/>
    <dgm:cxn modelId="{2AA80689-15D9-4868-8FF0-1DB38D1EE9C5}" type="presParOf" srcId="{176645A8-AD2A-454F-9495-FE6080C856B7}" destId="{07B28303-F685-4A2A-848A-59FBED30C590}" srcOrd="3" destOrd="0" presId="urn:microsoft.com/office/officeart/2005/8/layout/cycle2"/>
    <dgm:cxn modelId="{DAD5E909-E8BF-4E2E-84DD-3D18361094B5}" type="presParOf" srcId="{07B28303-F685-4A2A-848A-59FBED30C590}" destId="{B59B4AA3-7212-40F0-867D-FE51D89336C5}" srcOrd="0" destOrd="0" presId="urn:microsoft.com/office/officeart/2005/8/layout/cycle2"/>
    <dgm:cxn modelId="{2635CADD-5695-488F-990B-FAC36EE33C81}" type="presParOf" srcId="{176645A8-AD2A-454F-9495-FE6080C856B7}" destId="{0A47C57C-918D-4A99-BD6B-A83D05178D93}" srcOrd="4" destOrd="0" presId="urn:microsoft.com/office/officeart/2005/8/layout/cycle2"/>
    <dgm:cxn modelId="{0392F3B5-8C17-429E-9759-6D45D60F6B72}" type="presParOf" srcId="{176645A8-AD2A-454F-9495-FE6080C856B7}" destId="{ADD8AF84-865B-4885-957C-5B5C5E72ED85}" srcOrd="5" destOrd="0" presId="urn:microsoft.com/office/officeart/2005/8/layout/cycle2"/>
    <dgm:cxn modelId="{0DE0CAAC-350A-4984-9C78-085A28D20F82}" type="presParOf" srcId="{ADD8AF84-865B-4885-957C-5B5C5E72ED85}" destId="{BEA702ED-09D6-4C9A-BD21-45751C114A7C}" srcOrd="0" destOrd="0" presId="urn:microsoft.com/office/officeart/2005/8/layout/cycle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17410F-9710-459C-B9BC-7FE38519707F}">
      <dsp:nvSpPr>
        <dsp:cNvPr id="0" name=""/>
        <dsp:cNvSpPr/>
      </dsp:nvSpPr>
      <dsp:spPr>
        <a:xfrm>
          <a:off x="375086" y="24720"/>
          <a:ext cx="1812329" cy="621556"/>
        </a:xfrm>
        <a:prstGeom prst="ellipse">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b="1" kern="1200" dirty="0"/>
            <a:t>Nursery</a:t>
          </a:r>
        </a:p>
      </dsp:txBody>
      <dsp:txXfrm>
        <a:off x="640495" y="115745"/>
        <a:ext cx="1281511" cy="439506"/>
      </dsp:txXfrm>
    </dsp:sp>
    <dsp:sp modelId="{6EED633E-0CE8-40CB-BD10-6B21EFC3BB1C}">
      <dsp:nvSpPr>
        <dsp:cNvPr id="0" name=""/>
        <dsp:cNvSpPr/>
      </dsp:nvSpPr>
      <dsp:spPr>
        <a:xfrm rot="3509155">
          <a:off x="1463722" y="667152"/>
          <a:ext cx="184588" cy="23295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GB" sz="1000" kern="1200"/>
        </a:p>
      </dsp:txBody>
      <dsp:txXfrm>
        <a:off x="1476937" y="690139"/>
        <a:ext cx="129212" cy="139772"/>
      </dsp:txXfrm>
    </dsp:sp>
    <dsp:sp modelId="{71D39B4F-BDCE-43CF-A50A-70A87A570892}">
      <dsp:nvSpPr>
        <dsp:cNvPr id="0" name=""/>
        <dsp:cNvSpPr/>
      </dsp:nvSpPr>
      <dsp:spPr>
        <a:xfrm>
          <a:off x="1416854" y="899939"/>
          <a:ext cx="844164" cy="690235"/>
        </a:xfrm>
        <a:prstGeom prst="ellipse">
          <a:avLst/>
        </a:prstGeom>
        <a:solidFill>
          <a:schemeClr val="accent2">
            <a:hueOff val="4765848"/>
            <a:satOff val="9751"/>
            <a:lumOff val="3725"/>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t>Summer</a:t>
          </a:r>
        </a:p>
      </dsp:txBody>
      <dsp:txXfrm>
        <a:off x="1540479" y="1001022"/>
        <a:ext cx="596914" cy="488069"/>
      </dsp:txXfrm>
    </dsp:sp>
    <dsp:sp modelId="{07B28303-F685-4A2A-848A-59FBED30C590}">
      <dsp:nvSpPr>
        <dsp:cNvPr id="0" name=""/>
        <dsp:cNvSpPr/>
      </dsp:nvSpPr>
      <dsp:spPr>
        <a:xfrm rot="10800000">
          <a:off x="1218144" y="1128580"/>
          <a:ext cx="140421" cy="232954"/>
        </a:xfrm>
        <a:prstGeom prst="rightArrow">
          <a:avLst>
            <a:gd name="adj1" fmla="val 60000"/>
            <a:gd name="adj2" fmla="val 50000"/>
          </a:avLst>
        </a:prstGeom>
        <a:solidFill>
          <a:schemeClr val="accent2">
            <a:hueOff val="4765848"/>
            <a:satOff val="9751"/>
            <a:lumOff val="372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GB" sz="1000" kern="1200"/>
        </a:p>
      </dsp:txBody>
      <dsp:txXfrm rot="10800000">
        <a:off x="1260270" y="1175171"/>
        <a:ext cx="98295" cy="139772"/>
      </dsp:txXfrm>
    </dsp:sp>
    <dsp:sp modelId="{0A47C57C-918D-4A99-BD6B-A83D05178D93}">
      <dsp:nvSpPr>
        <dsp:cNvPr id="0" name=""/>
        <dsp:cNvSpPr/>
      </dsp:nvSpPr>
      <dsp:spPr>
        <a:xfrm>
          <a:off x="461673" y="899939"/>
          <a:ext cx="690235" cy="690235"/>
        </a:xfrm>
        <a:prstGeom prst="ellipse">
          <a:avLst/>
        </a:prstGeom>
        <a:solidFill>
          <a:schemeClr val="accent2">
            <a:hueOff val="9531695"/>
            <a:satOff val="19501"/>
            <a:lumOff val="7451"/>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2021</a:t>
          </a:r>
        </a:p>
      </dsp:txBody>
      <dsp:txXfrm>
        <a:off x="562756" y="1001022"/>
        <a:ext cx="488069" cy="488069"/>
      </dsp:txXfrm>
    </dsp:sp>
    <dsp:sp modelId="{ADD8AF84-865B-4885-957C-5B5C5E72ED85}">
      <dsp:nvSpPr>
        <dsp:cNvPr id="0" name=""/>
        <dsp:cNvSpPr/>
      </dsp:nvSpPr>
      <dsp:spPr>
        <a:xfrm rot="17852896">
          <a:off x="952746" y="678232"/>
          <a:ext cx="177926" cy="232954"/>
        </a:xfrm>
        <a:prstGeom prst="rightArrow">
          <a:avLst>
            <a:gd name="adj1" fmla="val 60000"/>
            <a:gd name="adj2" fmla="val 50000"/>
          </a:avLst>
        </a:prstGeom>
        <a:solidFill>
          <a:schemeClr val="accent2">
            <a:hueOff val="9531695"/>
            <a:satOff val="19501"/>
            <a:lumOff val="745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GB" sz="1000" kern="1200"/>
        </a:p>
      </dsp:txBody>
      <dsp:txXfrm>
        <a:off x="967091" y="748486"/>
        <a:ext cx="124548" cy="139772"/>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ECF87FD-53AD-4EB7-B5B5-42E9412C39BB}" type="datetimeFigureOut">
              <a:rPr lang="en-GB" smtClean="0"/>
              <a:t>21/04/2021</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57CBBCDD-B8F9-4377-A6AA-10B30DA78DA5}" type="slidenum">
              <a:rPr lang="en-GB" smtClean="0"/>
              <a:t>‹#›</a:t>
            </a:fld>
            <a:endParaRPr lang="en-GB"/>
          </a:p>
        </p:txBody>
      </p:sp>
    </p:spTree>
    <p:extLst>
      <p:ext uri="{BB962C8B-B14F-4D97-AF65-F5344CB8AC3E}">
        <p14:creationId xmlns:p14="http://schemas.microsoft.com/office/powerpoint/2010/main" val="3292239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CBBCDD-B8F9-4377-A6AA-10B30DA78DA5}" type="slidenum">
              <a:rPr lang="en-GB" smtClean="0"/>
              <a:t>1</a:t>
            </a:fld>
            <a:endParaRPr lang="en-GB"/>
          </a:p>
        </p:txBody>
      </p:sp>
    </p:spTree>
    <p:extLst>
      <p:ext uri="{BB962C8B-B14F-4D97-AF65-F5344CB8AC3E}">
        <p14:creationId xmlns:p14="http://schemas.microsoft.com/office/powerpoint/2010/main" val="3041265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2179A16C-E1F6-4466-A66F-A1C869356DDE}" type="datetimeFigureOut">
              <a:rPr lang="en-GB" smtClean="0"/>
              <a:pPr/>
              <a:t>21/04/2021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FC3E6E-2575-48F7-B4BC-85F9A952211B}" type="slidenum">
              <a:rPr lang="en-GB" smtClean="0"/>
              <a:pPr/>
              <a:t>‹#›</a:t>
            </a:fld>
            <a:endParaRPr lang="en-GB"/>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79A16C-E1F6-4466-A66F-A1C869356DDE}" type="datetimeFigureOut">
              <a:rPr lang="en-GB" smtClean="0"/>
              <a:pPr/>
              <a:t>21/04/2021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FC3E6E-2575-48F7-B4BC-85F9A952211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79A16C-E1F6-4466-A66F-A1C869356DDE}" type="datetimeFigureOut">
              <a:rPr lang="en-GB" smtClean="0"/>
              <a:pPr/>
              <a:t>21/04/2021</a:t>
            </a:fld>
            <a:endParaRPr lang="en-GB"/>
          </a:p>
        </p:txBody>
      </p:sp>
      <p:sp>
        <p:nvSpPr>
          <p:cNvPr id="5" name="Footer Placeholder 4"/>
          <p:cNvSpPr>
            <a:spLocks noGrp="1"/>
          </p:cNvSpPr>
          <p:nvPr>
            <p:ph type="ftr" sz="quarter" idx="11"/>
          </p:nvPr>
        </p:nvSpPr>
        <p:spPr>
          <a:xfrm>
            <a:off x="2640597" y="6377459"/>
            <a:ext cx="3836404" cy="365125"/>
          </a:xfrm>
        </p:spPr>
        <p:txBody>
          <a:bodyPr/>
          <a:lstStyle/>
          <a:p>
            <a:endParaRPr lang="en-GB"/>
          </a:p>
        </p:txBody>
      </p:sp>
      <p:sp>
        <p:nvSpPr>
          <p:cNvPr id="6" name="Slide Number Placeholder 5"/>
          <p:cNvSpPr>
            <a:spLocks noGrp="1"/>
          </p:cNvSpPr>
          <p:nvPr>
            <p:ph type="sldNum" sz="quarter" idx="12"/>
          </p:nvPr>
        </p:nvSpPr>
        <p:spPr/>
        <p:txBody>
          <a:bodyPr/>
          <a:lstStyle/>
          <a:p>
            <a:fld id="{2BFC3E6E-2575-48F7-B4BC-85F9A952211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79A16C-E1F6-4466-A66F-A1C869356DDE}" type="datetimeFigureOut">
              <a:rPr lang="en-GB" smtClean="0"/>
              <a:pPr/>
              <a:t>21/04/2021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FC3E6E-2575-48F7-B4BC-85F9A952211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179A16C-E1F6-4466-A66F-A1C869356DDE}" type="datetimeFigureOut">
              <a:rPr lang="en-GB" smtClean="0"/>
              <a:pPr/>
              <a:t>21/04/2021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FC3E6E-2575-48F7-B4BC-85F9A952211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79A16C-E1F6-4466-A66F-A1C869356DDE}" type="datetimeFigureOut">
              <a:rPr lang="en-GB" smtClean="0"/>
              <a:pPr/>
              <a:t>21/04/2021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FC3E6E-2575-48F7-B4BC-85F9A952211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179A16C-E1F6-4466-A66F-A1C869356DDE}" type="datetimeFigureOut">
              <a:rPr lang="en-GB" smtClean="0"/>
              <a:pPr/>
              <a:t>21/04/2021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FC3E6E-2575-48F7-B4BC-85F9A952211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179A16C-E1F6-4466-A66F-A1C869356DDE}" type="datetimeFigureOut">
              <a:rPr lang="en-GB" smtClean="0"/>
              <a:pPr/>
              <a:t>21/04/2021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FC3E6E-2575-48F7-B4BC-85F9A952211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79A16C-E1F6-4466-A66F-A1C869356DDE}" type="datetimeFigureOut">
              <a:rPr lang="en-GB" smtClean="0"/>
              <a:pPr/>
              <a:t>21/04/2021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FC3E6E-2575-48F7-B4BC-85F9A952211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179A16C-E1F6-4466-A66F-A1C869356DDE}" type="datetimeFigureOut">
              <a:rPr lang="en-GB" smtClean="0"/>
              <a:pPr/>
              <a:t>21/04/2021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FC3E6E-2575-48F7-B4BC-85F9A952211B}" type="slidenum">
              <a:rPr lang="en-GB" smtClean="0"/>
              <a:pPr/>
              <a:t>‹#›</a:t>
            </a:fld>
            <a:endParaRPr lang="en-GB"/>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179A16C-E1F6-4466-A66F-A1C869356DDE}" type="datetimeFigureOut">
              <a:rPr lang="en-GB" smtClean="0"/>
              <a:pPr/>
              <a:t>21/04/2021</a:t>
            </a:fld>
            <a:endParaRPr lang="en-GB"/>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a:p>
        </p:txBody>
      </p:sp>
      <p:sp>
        <p:nvSpPr>
          <p:cNvPr id="7" name="Slide Number Placeholder 6"/>
          <p:cNvSpPr>
            <a:spLocks noGrp="1"/>
          </p:cNvSpPr>
          <p:nvPr>
            <p:ph type="sldNum" sz="quarter" idx="12"/>
          </p:nvPr>
        </p:nvSpPr>
        <p:spPr>
          <a:xfrm>
            <a:off x="8339328" y="1170432"/>
            <a:ext cx="733864" cy="201168"/>
          </a:xfrm>
        </p:spPr>
        <p:txBody>
          <a:bodyPr/>
          <a:lstStyle/>
          <a:p>
            <a:fld id="{2BFC3E6E-2575-48F7-B4BC-85F9A952211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179A16C-E1F6-4466-A66F-A1C869356DDE}" type="datetimeFigureOut">
              <a:rPr lang="en-GB" smtClean="0"/>
              <a:pPr/>
              <a:t>21/04/2021</a:t>
            </a:fld>
            <a:endParaRPr lang="en-GB"/>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BFC3E6E-2575-48F7-B4BC-85F9A952211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jpeg"/><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176160" y="2378924"/>
            <a:ext cx="2824124" cy="743100"/>
          </a:xfrm>
          <a:prstGeom prst="rect">
            <a:avLst/>
          </a:prstGeom>
        </p:spPr>
      </p:pic>
      <p:pic>
        <p:nvPicPr>
          <p:cNvPr id="11266" name="Picture 2" descr="http://www.classroomjr.com/wp-content/themes/tma-2009/images/shadow.png"/>
          <p:cNvPicPr>
            <a:picLocks noChangeAspect="1" noChangeArrowheads="1"/>
          </p:cNvPicPr>
          <p:nvPr/>
        </p:nvPicPr>
        <p:blipFill>
          <a:blip r:embed="rId4" cstate="print"/>
          <a:srcRect/>
          <a:stretch>
            <a:fillRect/>
          </a:stretch>
        </p:blipFill>
        <p:spPr bwMode="auto">
          <a:xfrm>
            <a:off x="155575" y="-136525"/>
            <a:ext cx="19050" cy="19050"/>
          </a:xfrm>
          <a:prstGeom prst="rect">
            <a:avLst/>
          </a:prstGeom>
          <a:noFill/>
        </p:spPr>
      </p:pic>
      <p:pic>
        <p:nvPicPr>
          <p:cNvPr id="11268" name="Picture 4" descr="http://www.classroomjr.com/wp-content/themes/tma-2009/images/shadow.png"/>
          <p:cNvPicPr>
            <a:picLocks noChangeAspect="1" noChangeArrowheads="1"/>
          </p:cNvPicPr>
          <p:nvPr/>
        </p:nvPicPr>
        <p:blipFill>
          <a:blip r:embed="rId4" cstate="print"/>
          <a:srcRect/>
          <a:stretch>
            <a:fillRect/>
          </a:stretch>
        </p:blipFill>
        <p:spPr bwMode="auto">
          <a:xfrm>
            <a:off x="155575" y="-136525"/>
            <a:ext cx="19050" cy="19050"/>
          </a:xfrm>
          <a:prstGeom prst="rect">
            <a:avLst/>
          </a:prstGeom>
          <a:noFill/>
        </p:spPr>
      </p:pic>
      <p:grpSp>
        <p:nvGrpSpPr>
          <p:cNvPr id="2" name="Group 1"/>
          <p:cNvGrpSpPr/>
          <p:nvPr/>
        </p:nvGrpSpPr>
        <p:grpSpPr>
          <a:xfrm>
            <a:off x="141237" y="188640"/>
            <a:ext cx="8915898" cy="6403372"/>
            <a:chOff x="65284" y="156830"/>
            <a:chExt cx="8746791" cy="6513524"/>
          </a:xfrm>
        </p:grpSpPr>
        <p:sp>
          <p:nvSpPr>
            <p:cNvPr id="7" name="TextBox 6"/>
            <p:cNvSpPr txBox="1"/>
            <p:nvPr/>
          </p:nvSpPr>
          <p:spPr>
            <a:xfrm>
              <a:off x="143086" y="156830"/>
              <a:ext cx="2716806" cy="256718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sz="1400" b="1" u="sng" dirty="0">
                  <a:solidFill>
                    <a:schemeClr val="tx1"/>
                  </a:solidFill>
                  <a:latin typeface="Arial" panose="020B0604020202020204" pitchFamily="34" charset="0"/>
                  <a:cs typeface="Arial" panose="020B0604020202020204" pitchFamily="34" charset="0"/>
                </a:rPr>
                <a:t>Literacy </a:t>
              </a:r>
              <a:r>
                <a:rPr lang="en-GB" sz="1100" b="1" u="sng" dirty="0">
                  <a:solidFill>
                    <a:schemeClr val="tx1"/>
                  </a:solidFill>
                  <a:latin typeface="Arial" panose="020B0604020202020204" pitchFamily="34" charset="0"/>
                  <a:cs typeface="Arial" panose="020B0604020202020204" pitchFamily="34" charset="0"/>
                </a:rPr>
                <a:t>(Reading &amp; Writing)</a:t>
              </a:r>
            </a:p>
            <a:p>
              <a:r>
                <a:rPr lang="en-GB" sz="1200" dirty="0">
                  <a:solidFill>
                    <a:schemeClr val="tx1"/>
                  </a:solidFill>
                  <a:latin typeface="Arial" panose="020B0604020202020204" pitchFamily="34" charset="0"/>
                  <a:cs typeface="Arial" panose="020B0604020202020204" pitchFamily="34" charset="0"/>
                </a:rPr>
                <a:t>Children will be focussing on Phase 1 phonics. In Phase 1 of the </a:t>
              </a:r>
              <a:r>
                <a:rPr lang="en-GB" sz="1200" dirty="0" err="1">
                  <a:solidFill>
                    <a:schemeClr val="tx1"/>
                  </a:solidFill>
                  <a:latin typeface="Arial" panose="020B0604020202020204" pitchFamily="34" charset="0"/>
                  <a:cs typeface="Arial" panose="020B0604020202020204" pitchFamily="34" charset="0"/>
                </a:rPr>
                <a:t>DfE’s</a:t>
              </a:r>
              <a:r>
                <a:rPr lang="en-GB" sz="1200" dirty="0">
                  <a:solidFill>
                    <a:schemeClr val="tx1"/>
                  </a:solidFill>
                  <a:latin typeface="Arial" panose="020B0604020202020204" pitchFamily="34" charset="0"/>
                  <a:cs typeface="Arial" panose="020B0604020202020204" pitchFamily="34" charset="0"/>
                </a:rPr>
                <a:t> Letters and Sounds program, children focus on developing their speaking and listening skills. They focus on listening to the sounds around them and also begin building on their segmenting and blending skills. </a:t>
              </a:r>
            </a:p>
            <a:p>
              <a:r>
                <a:rPr lang="en-GB" sz="1200" dirty="0">
                  <a:solidFill>
                    <a:schemeClr val="tx1"/>
                  </a:solidFill>
                  <a:latin typeface="Arial" panose="020B0604020202020204" pitchFamily="34" charset="0"/>
                  <a:cs typeface="Arial" panose="020B0604020202020204" pitchFamily="34" charset="0"/>
                </a:rPr>
                <a:t>Children will also be learning about how stories are structured and describing a range of characters, events and settings. </a:t>
              </a:r>
            </a:p>
          </p:txBody>
        </p:sp>
        <p:sp>
          <p:nvSpPr>
            <p:cNvPr id="8" name="TextBox 7"/>
            <p:cNvSpPr txBox="1"/>
            <p:nvPr/>
          </p:nvSpPr>
          <p:spPr>
            <a:xfrm>
              <a:off x="65284" y="2876126"/>
              <a:ext cx="3178841" cy="1815812"/>
            </a:xfrm>
            <a:prstGeom prst="rect">
              <a:avLst/>
            </a:prstGeom>
            <a:solidFill>
              <a:schemeClr val="tx2">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400" b="1" u="sng" dirty="0">
                  <a:solidFill>
                    <a:schemeClr val="tx1"/>
                  </a:solidFill>
                  <a:latin typeface="Arial" panose="020B0604020202020204" pitchFamily="34" charset="0"/>
                  <a:cs typeface="Arial" panose="020B0604020202020204" pitchFamily="34" charset="0"/>
                </a:rPr>
                <a:t>Communication &amp; Language</a:t>
              </a:r>
            </a:p>
            <a:p>
              <a:r>
                <a:rPr lang="en-GB" sz="1200" dirty="0">
                  <a:solidFill>
                    <a:schemeClr val="tx1"/>
                  </a:solidFill>
                  <a:latin typeface="Arial" panose="020B0604020202020204" pitchFamily="34" charset="0"/>
                  <a:cs typeface="Arial" panose="020B0604020202020204" pitchFamily="34" charset="0"/>
                </a:rPr>
                <a:t>Children will be developing their speaking skills through regular opportunities to speak in front of others. They will be encouraged to speak in full sentences and use vocabulary focussed on objects and people of particular importance to them. They will also be encouraged to ask a range of questions using what, where, why, when and how. </a:t>
              </a:r>
            </a:p>
          </p:txBody>
        </p:sp>
        <p:sp>
          <p:nvSpPr>
            <p:cNvPr id="9" name="TextBox 8"/>
            <p:cNvSpPr txBox="1"/>
            <p:nvPr/>
          </p:nvSpPr>
          <p:spPr>
            <a:xfrm>
              <a:off x="5830023" y="2589409"/>
              <a:ext cx="2962848" cy="1847119"/>
            </a:xfrm>
            <a:prstGeom prst="rect">
              <a:avLst/>
            </a:prstGeom>
            <a:solidFill>
              <a:schemeClr val="bg1">
                <a:lumMod val="95000"/>
              </a:schemeClr>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1400" b="1" u="sng" dirty="0">
                  <a:latin typeface="Arial" panose="020B0604020202020204" pitchFamily="34" charset="0"/>
                  <a:cs typeface="Arial" panose="020B0604020202020204" pitchFamily="34" charset="0"/>
                </a:rPr>
                <a:t>Physical Development</a:t>
              </a:r>
            </a:p>
            <a:p>
              <a:r>
                <a:rPr lang="en-US" sz="1400" dirty="0">
                  <a:latin typeface="Arial" panose="020B0604020202020204" pitchFamily="34" charset="0"/>
                  <a:cs typeface="Arial" panose="020B0604020202020204" pitchFamily="34" charset="0"/>
                </a:rPr>
                <a:t>The children will be learning about the movement of different superheroes and represent movements in response to music. </a:t>
              </a:r>
            </a:p>
            <a:p>
              <a:r>
                <a:rPr lang="en-US" sz="1400" dirty="0">
                  <a:latin typeface="Arial" panose="020B0604020202020204" pitchFamily="34" charset="0"/>
                  <a:cs typeface="Arial" panose="020B0604020202020204" pitchFamily="34" charset="0"/>
                </a:rPr>
                <a:t>They will also be practicing their fine motor skills as well as, pencil grip and control. </a:t>
              </a:r>
            </a:p>
          </p:txBody>
        </p:sp>
        <p:sp>
          <p:nvSpPr>
            <p:cNvPr id="14" name="TextBox 13"/>
            <p:cNvSpPr txBox="1"/>
            <p:nvPr/>
          </p:nvSpPr>
          <p:spPr>
            <a:xfrm>
              <a:off x="2991878" y="458370"/>
              <a:ext cx="2907088" cy="1815812"/>
            </a:xfrm>
            <a:prstGeom prst="rect">
              <a:avLst/>
            </a:prstGeom>
            <a:solidFill>
              <a:schemeClr val="accent5">
                <a:lumMod val="40000"/>
                <a:lumOff val="6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400" b="1" u="sng" dirty="0">
                  <a:solidFill>
                    <a:schemeClr val="tx1"/>
                  </a:solidFill>
                  <a:latin typeface="Arial" panose="020B0604020202020204" pitchFamily="34" charset="0"/>
                  <a:cs typeface="Arial" panose="020B0604020202020204" pitchFamily="34" charset="0"/>
                </a:rPr>
                <a:t>Understanding The World</a:t>
              </a:r>
            </a:p>
            <a:p>
              <a:r>
                <a:rPr lang="en-GB" sz="1200" dirty="0"/>
                <a:t>Children will explore heroes in the community. They will learn about people who help us such as police officers, fire fighters, teachers, refuge workers and NHS staff etc. Children will focus on the key roles that these people have in our communities and how they help others and make our community a better place to live. </a:t>
              </a:r>
              <a:endParaRPr lang="en-GB" sz="1100" dirty="0"/>
            </a:p>
          </p:txBody>
        </p:sp>
        <p:sp>
          <p:nvSpPr>
            <p:cNvPr id="15" name="TextBox 14"/>
            <p:cNvSpPr txBox="1"/>
            <p:nvPr/>
          </p:nvSpPr>
          <p:spPr>
            <a:xfrm>
              <a:off x="65284" y="4890403"/>
              <a:ext cx="4003790" cy="162796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GB" sz="1400" b="1" u="sng" dirty="0">
                  <a:solidFill>
                    <a:schemeClr val="tx1"/>
                  </a:solidFill>
                  <a:latin typeface="Arial" panose="020B0604020202020204" pitchFamily="34" charset="0"/>
                  <a:cs typeface="Arial" panose="020B0604020202020204" pitchFamily="34" charset="0"/>
                </a:rPr>
                <a:t>Mathematics </a:t>
              </a:r>
            </a:p>
            <a:p>
              <a:r>
                <a:rPr lang="en-GB" sz="1400" dirty="0">
                  <a:solidFill>
                    <a:schemeClr val="tx1"/>
                  </a:solidFill>
                  <a:latin typeface="Arial" panose="020B0604020202020204" pitchFamily="34" charset="0"/>
                  <a:cs typeface="Arial" panose="020B0604020202020204" pitchFamily="34" charset="0"/>
                </a:rPr>
                <a:t>Children will focus on representing numbers as well as making comparisons between groups. They will learn about separating groups in different ways and recognising that the total is still the same.  They will also develop their problem solving skills using puzzles and jigsaws. </a:t>
              </a:r>
            </a:p>
          </p:txBody>
        </p:sp>
        <p:graphicFrame>
          <p:nvGraphicFramePr>
            <p:cNvPr id="13" name="Diagram 12"/>
            <p:cNvGraphicFramePr/>
            <p:nvPr>
              <p:extLst>
                <p:ext uri="{D42A27DB-BD31-4B8C-83A1-F6EECF244321}">
                  <p14:modId xmlns:p14="http://schemas.microsoft.com/office/powerpoint/2010/main" val="3106912541"/>
                </p:ext>
              </p:extLst>
            </p:nvPr>
          </p:nvGraphicFramePr>
          <p:xfrm>
            <a:off x="3096331" y="2854869"/>
            <a:ext cx="2587294" cy="161752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1" name="TextBox 10"/>
            <p:cNvSpPr txBox="1"/>
            <p:nvPr/>
          </p:nvSpPr>
          <p:spPr>
            <a:xfrm>
              <a:off x="6009993" y="208012"/>
              <a:ext cx="2793147" cy="2285418"/>
            </a:xfrm>
            <a:prstGeom prst="rect">
              <a:avLst/>
            </a:prstGeom>
            <a:solidFill>
              <a:schemeClr val="accent1">
                <a:lumMod val="40000"/>
                <a:lumOff val="60000"/>
              </a:schemeClr>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1400" b="1" u="sng" dirty="0">
                  <a:solidFill>
                    <a:schemeClr val="tx1"/>
                  </a:solidFill>
                  <a:latin typeface="Arial" panose="020B0604020202020204" pitchFamily="34" charset="0"/>
                  <a:cs typeface="Arial" panose="020B0604020202020204" pitchFamily="34" charset="0"/>
                </a:rPr>
                <a:t>Personal, Social and Emotional Development</a:t>
              </a:r>
              <a:r>
                <a:rPr lang="en-US" sz="1400" dirty="0">
                  <a:solidFill>
                    <a:schemeClr val="tx1"/>
                  </a:solidFill>
                  <a:latin typeface="Arial" panose="020B0604020202020204" pitchFamily="34" charset="0"/>
                  <a:cs typeface="Arial" panose="020B0604020202020204" pitchFamily="34" charset="0"/>
                </a:rPr>
                <a:t> </a:t>
              </a:r>
            </a:p>
            <a:p>
              <a:r>
                <a:rPr lang="en-GB" sz="1400" dirty="0">
                  <a:solidFill>
                    <a:schemeClr val="tx1"/>
                  </a:solidFill>
                  <a:latin typeface="+mj-lt"/>
                  <a:cs typeface="Arial" panose="020B0604020202020204" pitchFamily="34" charset="0"/>
                </a:rPr>
                <a:t>Children will develop a positive self-image by exploring what makes them unique and special. They will learn about their similarities and differences to others. Children will engage in confidence building activities and explore how they can care for and help others</a:t>
              </a:r>
              <a:r>
                <a:rPr lang="en-GB" sz="1100" dirty="0">
                  <a:solidFill>
                    <a:schemeClr val="tx1"/>
                  </a:solidFill>
                  <a:latin typeface="+mj-lt"/>
                  <a:cs typeface="Arial" panose="020B0604020202020204" pitchFamily="34" charset="0"/>
                </a:rPr>
                <a:t>. </a:t>
              </a:r>
            </a:p>
          </p:txBody>
        </p:sp>
        <p:sp>
          <p:nvSpPr>
            <p:cNvPr id="16" name="TextBox 15"/>
            <p:cNvSpPr txBox="1"/>
            <p:nvPr/>
          </p:nvSpPr>
          <p:spPr>
            <a:xfrm>
              <a:off x="4197976" y="5042385"/>
              <a:ext cx="4614099" cy="162796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1400" b="1" u="sng" dirty="0">
                  <a:solidFill>
                    <a:schemeClr val="tx1"/>
                  </a:solidFill>
                  <a:latin typeface="Arial" panose="020B0604020202020204" pitchFamily="34" charset="0"/>
                  <a:cs typeface="Arial" panose="020B0604020202020204" pitchFamily="34" charset="0"/>
                </a:rPr>
                <a:t>Expressive Arts &amp; Design</a:t>
              </a:r>
            </a:p>
            <a:p>
              <a:r>
                <a:rPr lang="en-GB" sz="1200" dirty="0"/>
                <a:t>Children will have the opportunity to explore a range of movement linked to superheroes in response to music and create their own dances. They will explore different percussion instruments to make sounds and discover how sounds can be changed by representing a variety of superheroes.   </a:t>
              </a:r>
            </a:p>
            <a:p>
              <a:r>
                <a:rPr lang="en-GB" sz="1200" dirty="0"/>
                <a:t>They will also learn about using tools for a purpose and create their own superhero capes, vehicles and masks. </a:t>
              </a:r>
            </a:p>
          </p:txBody>
        </p:sp>
      </p:grpSp>
      <p:sp>
        <p:nvSpPr>
          <p:cNvPr id="3" name="TextBox 2"/>
          <p:cNvSpPr txBox="1"/>
          <p:nvPr/>
        </p:nvSpPr>
        <p:spPr>
          <a:xfrm>
            <a:off x="2857897" y="188640"/>
            <a:ext cx="3663471" cy="307777"/>
          </a:xfrm>
          <a:prstGeom prst="rect">
            <a:avLst/>
          </a:prstGeom>
          <a:noFill/>
        </p:spPr>
        <p:txBody>
          <a:bodyPr wrap="square" rtlCol="0">
            <a:spAutoFit/>
          </a:bodyPr>
          <a:lstStyle/>
          <a:p>
            <a:r>
              <a:rPr lang="en-GB" sz="1400" b="1" u="sng" dirty="0"/>
              <a:t>Nursery Summer 1 Curriculum Coverage</a:t>
            </a:r>
          </a:p>
        </p:txBody>
      </p:sp>
      <p:sp>
        <p:nvSpPr>
          <p:cNvPr id="5" name="TextBox 4"/>
          <p:cNvSpPr txBox="1"/>
          <p:nvPr/>
        </p:nvSpPr>
        <p:spPr>
          <a:xfrm>
            <a:off x="4293242" y="4635712"/>
            <a:ext cx="2438998" cy="400110"/>
          </a:xfrm>
          <a:prstGeom prst="rect">
            <a:avLst/>
          </a:prstGeom>
          <a:noFill/>
        </p:spPr>
        <p:txBody>
          <a:bodyPr wrap="square" rtlCol="0">
            <a:spAutoFit/>
          </a:bodyPr>
          <a:lstStyle/>
          <a:p>
            <a:r>
              <a:rPr lang="en-GB" sz="2000" b="1" u="sng" dirty="0">
                <a:latin typeface="SassoonPrimary" panose="020B0500000000000000" pitchFamily="34" charset="0"/>
              </a:rPr>
              <a:t>Superheroes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2161</TotalTime>
  <Words>425</Words>
  <Application>Microsoft Office PowerPoint</Application>
  <PresentationFormat>On-screen Show (4:3)</PresentationFormat>
  <Paragraphs>23</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Corbel</vt:lpstr>
      <vt:lpstr>SassoonPrimary</vt:lpstr>
      <vt:lpstr>Wingdings</vt:lpstr>
      <vt:lpstr>Wingdings 2</vt:lpstr>
      <vt:lpstr>Wingdings 3</vt:lpstr>
      <vt:lpstr>Module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wendy wilson</dc:creator>
  <cp:lastModifiedBy>Jennifer Hamilton</cp:lastModifiedBy>
  <cp:revision>126</cp:revision>
  <cp:lastPrinted>2018-01-11T08:07:43Z</cp:lastPrinted>
  <dcterms:created xsi:type="dcterms:W3CDTF">2014-10-19T11:12:26Z</dcterms:created>
  <dcterms:modified xsi:type="dcterms:W3CDTF">2021-04-21T14:15:09Z</dcterms:modified>
</cp:coreProperties>
</file>