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1" autoAdjust="0"/>
  </p:normalViewPr>
  <p:slideViewPr>
    <p:cSldViewPr>
      <p:cViewPr varScale="1">
        <p:scale>
          <a:sx n="62" d="100"/>
          <a:sy n="62" d="100"/>
        </p:scale>
        <p:origin x="14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0EB86-8431-4995-AE0E-8F61542D581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9A4CA53-5D4C-4482-AA4B-AC139C415ABA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accent6"/>
          </a:solidFill>
        </a:ln>
        <a:effectLst>
          <a:softEdge rad="31750"/>
        </a:effectLst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Summer Term</a:t>
          </a:r>
        </a:p>
        <a:p>
          <a:r>
            <a:rPr lang="en-US" sz="2000" b="1" dirty="0">
              <a:solidFill>
                <a:schemeClr val="tx1"/>
              </a:solidFill>
            </a:rPr>
            <a:t>Year 6</a:t>
          </a:r>
        </a:p>
        <a:p>
          <a:r>
            <a:rPr lang="en-US" sz="2000" b="1" dirty="0">
              <a:solidFill>
                <a:schemeClr val="tx1"/>
              </a:solidFill>
            </a:rPr>
            <a:t>2021</a:t>
          </a:r>
        </a:p>
      </dgm:t>
    </dgm:pt>
    <dgm:pt modelId="{205CE1DD-3811-4CF0-93A3-D9E5071C8760}" type="parTrans" cxnId="{59ADE700-3DFB-4E8D-A472-AEAD6C73E38E}">
      <dgm:prSet/>
      <dgm:spPr/>
      <dgm:t>
        <a:bodyPr/>
        <a:lstStyle/>
        <a:p>
          <a:endParaRPr lang="en-US"/>
        </a:p>
      </dgm:t>
    </dgm:pt>
    <dgm:pt modelId="{6A0DE745-BD20-4277-93CB-9EEECA0D699D}" type="sibTrans" cxnId="{59ADE700-3DFB-4E8D-A472-AEAD6C73E38E}">
      <dgm:prSet/>
      <dgm:spPr/>
      <dgm:t>
        <a:bodyPr/>
        <a:lstStyle/>
        <a:p>
          <a:endParaRPr lang="en-US"/>
        </a:p>
      </dgm:t>
    </dgm:pt>
    <dgm:pt modelId="{99FF4FE3-7E8B-4F8F-9C7F-BCC14F91FDDB}" type="pres">
      <dgm:prSet presAssocID="{39C0EB86-8431-4995-AE0E-8F61542D581A}" presName="Name0" presStyleCnt="0">
        <dgm:presLayoutVars>
          <dgm:dir/>
          <dgm:resizeHandles val="exact"/>
        </dgm:presLayoutVars>
      </dgm:prSet>
      <dgm:spPr/>
    </dgm:pt>
    <dgm:pt modelId="{5E0F677C-E8A7-42BE-9E10-05E47CDC8EC8}" type="pres">
      <dgm:prSet presAssocID="{29A4CA53-5D4C-4482-AA4B-AC139C415ABA}" presName="node" presStyleLbl="node1" presStyleIdx="0" presStyleCnt="1" custLinFactNeighborX="-7078" custLinFactNeighborY="10537">
        <dgm:presLayoutVars>
          <dgm:bulletEnabled val="1"/>
        </dgm:presLayoutVars>
      </dgm:prSet>
      <dgm:spPr/>
    </dgm:pt>
  </dgm:ptLst>
  <dgm:cxnLst>
    <dgm:cxn modelId="{59ADE700-3DFB-4E8D-A472-AEAD6C73E38E}" srcId="{39C0EB86-8431-4995-AE0E-8F61542D581A}" destId="{29A4CA53-5D4C-4482-AA4B-AC139C415ABA}" srcOrd="0" destOrd="0" parTransId="{205CE1DD-3811-4CF0-93A3-D9E5071C8760}" sibTransId="{6A0DE745-BD20-4277-93CB-9EEECA0D699D}"/>
    <dgm:cxn modelId="{5B20DB68-6665-4643-AFE0-9B61D34561BE}" type="presOf" srcId="{39C0EB86-8431-4995-AE0E-8F61542D581A}" destId="{99FF4FE3-7E8B-4F8F-9C7F-BCC14F91FDDB}" srcOrd="0" destOrd="0" presId="urn:microsoft.com/office/officeart/2005/8/layout/process1"/>
    <dgm:cxn modelId="{E61AC573-9B95-4B76-A94E-11FB9588D7E8}" type="presOf" srcId="{29A4CA53-5D4C-4482-AA4B-AC139C415ABA}" destId="{5E0F677C-E8A7-42BE-9E10-05E47CDC8EC8}" srcOrd="0" destOrd="0" presId="urn:microsoft.com/office/officeart/2005/8/layout/process1"/>
    <dgm:cxn modelId="{E9DF4573-30CA-4EBA-92A7-FD28AE8A87EA}" type="presParOf" srcId="{99FF4FE3-7E8B-4F8F-9C7F-BCC14F91FDDB}" destId="{5E0F677C-E8A7-42BE-9E10-05E47CDC8EC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F677C-E8A7-42BE-9E10-05E47CDC8EC8}">
      <dsp:nvSpPr>
        <dsp:cNvPr id="0" name=""/>
        <dsp:cNvSpPr/>
      </dsp:nvSpPr>
      <dsp:spPr>
        <a:xfrm>
          <a:off x="0" y="0"/>
          <a:ext cx="2639829" cy="116862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48000" cap="flat" cmpd="thickThin" algn="ctr">
          <a:solidFill>
            <a:schemeClr val="accent6"/>
          </a:solidFill>
          <a:prstDash val="solid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Summer Term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Year 6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2021</a:t>
          </a:r>
        </a:p>
      </dsp:txBody>
      <dsp:txXfrm>
        <a:off x="34228" y="34228"/>
        <a:ext cx="2571373" cy="1100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EC07C-0D27-47A8-89B2-CF97ED2D596C}" type="datetimeFigureOut">
              <a:rPr lang="en-GB" smtClean="0"/>
              <a:t>21/04/2021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3C55E-9FDB-42E0-8AEA-76069E610D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1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3C55E-9FDB-42E0-8AEA-76069E610D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0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179A16C-E1F6-4466-A66F-A1C869356DDE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FC3E6E-2575-48F7-B4BC-85F9A9522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lassroomjr.com/wp-content/themes/tma-2009/images/shad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36525"/>
            <a:ext cx="19050" cy="19050"/>
          </a:xfrm>
          <a:prstGeom prst="rect">
            <a:avLst/>
          </a:prstGeom>
          <a:noFill/>
        </p:spPr>
      </p:pic>
      <p:pic>
        <p:nvPicPr>
          <p:cNvPr id="11268" name="Picture 4" descr="http://www.classroomjr.com/wp-content/themes/tma-2009/images/shad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36525"/>
            <a:ext cx="19050" cy="19050"/>
          </a:xfrm>
          <a:prstGeom prst="rect">
            <a:avLst/>
          </a:prstGeom>
          <a:noFill/>
        </p:spPr>
      </p:pic>
      <p:grpSp>
        <p:nvGrpSpPr>
          <p:cNvPr id="2" name="Group 1"/>
          <p:cNvGrpSpPr/>
          <p:nvPr/>
        </p:nvGrpSpPr>
        <p:grpSpPr>
          <a:xfrm>
            <a:off x="153397" y="204978"/>
            <a:ext cx="8787324" cy="6504314"/>
            <a:chOff x="167606" y="509251"/>
            <a:chExt cx="8894637" cy="6334936"/>
          </a:xfrm>
        </p:grpSpPr>
        <p:sp>
          <p:nvSpPr>
            <p:cNvPr id="7" name="TextBox 6"/>
            <p:cNvSpPr txBox="1"/>
            <p:nvPr/>
          </p:nvSpPr>
          <p:spPr>
            <a:xfrm>
              <a:off x="167606" y="509251"/>
              <a:ext cx="2939852" cy="233814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000" b="1" u="sng" dirty="0"/>
                <a:t>English</a:t>
              </a:r>
            </a:p>
            <a:p>
              <a:r>
                <a:rPr lang="en-GB" sz="1000" dirty="0"/>
                <a:t>Children will take part in class discussions, drama and role-play. This, alongside our end of year production,  should help children to feel confident in their speaking and listening skills, ready for the move to high school.</a:t>
              </a:r>
            </a:p>
            <a:p>
              <a:r>
                <a:rPr lang="en-GB" sz="1000" dirty="0"/>
                <a:t>Writing will focus on: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b="1" dirty="0"/>
                <a:t>Biographies:</a:t>
              </a:r>
            </a:p>
            <a:p>
              <a:r>
                <a:rPr lang="en-GB" sz="1000" dirty="0"/>
                <a:t>Jacqueline Auriol-the first European female to break the sound barrier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b="1" dirty="0"/>
                <a:t>Poetry</a:t>
              </a:r>
            </a:p>
            <a:p>
              <a:r>
                <a:rPr lang="en-GB" sz="1000" dirty="0"/>
                <a:t>Based on our class novel, Kensuke’s Kingdom  by Michael Morpurgo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b="1" dirty="0"/>
                <a:t>Non Chronological Reports</a:t>
              </a:r>
            </a:p>
            <a:p>
              <a:r>
                <a:rPr lang="en-GB" sz="1000" dirty="0"/>
                <a:t>Linked to Geography Work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02662" y="509251"/>
              <a:ext cx="2459581" cy="263790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000" b="1" u="sng" dirty="0"/>
                <a:t>Maths</a:t>
              </a:r>
            </a:p>
            <a:p>
              <a:r>
                <a:rPr lang="en-GB" sz="1000" dirty="0"/>
                <a:t>Our Maths teaching will focus on: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b="1" dirty="0"/>
                <a:t>Statistics</a:t>
              </a:r>
            </a:p>
            <a:p>
              <a:r>
                <a:rPr lang="en-GB" sz="1000" dirty="0"/>
                <a:t>Children will build on their experience of interpreting data in context from Year 5, using their knowledge of scales to read information accurately.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b="1" dirty="0"/>
                <a:t>Properties of Shape</a:t>
              </a:r>
            </a:p>
            <a:p>
              <a:r>
                <a:rPr lang="en-GB" sz="1000" dirty="0"/>
                <a:t>We will learn how to draw shapes and nets accurately, using measuring tools and conventional markings and labels for lines and angles.</a:t>
              </a:r>
            </a:p>
            <a:p>
              <a:r>
                <a:rPr lang="en-GB" sz="1000" dirty="0"/>
                <a:t>Also we will describe the properties of shapes and explain how unknown angles and lengths can be derived from known measurements.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b="1" dirty="0"/>
                <a:t>Problem Solving/ Investigations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02662" y="3404412"/>
              <a:ext cx="2459580" cy="233814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u="sng" dirty="0"/>
                <a:t>Science</a:t>
              </a:r>
            </a:p>
            <a:p>
              <a:r>
                <a:rPr lang="en-GB" sz="1000" b="1" dirty="0">
                  <a:solidFill>
                    <a:schemeClr val="tx1"/>
                  </a:solidFill>
                </a:rPr>
                <a:t>Animals including humans: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/>
                <a:t>Digestion/ nutrition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/>
                <a:t>circulatory system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/>
                <a:t>Respiration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/>
                <a:t>Exercise/ muscles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/>
                <a:t>Drugs</a:t>
              </a:r>
            </a:p>
            <a:p>
              <a:r>
                <a:rPr lang="en-GB" sz="1000" b="1" dirty="0">
                  <a:solidFill>
                    <a:schemeClr val="tx1"/>
                  </a:solidFill>
                </a:rPr>
                <a:t>Classification</a:t>
              </a:r>
            </a:p>
            <a:p>
              <a:r>
                <a:rPr lang="en-GB" sz="1000" dirty="0"/>
                <a:t>Children will learn how to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/>
                <a:t>describe how living things are classified into broad groups according to common observable characteristics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/>
                <a:t>give reasons for classifying plants and animals based on specific characteristics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2847" y="5854973"/>
              <a:ext cx="4270626" cy="98921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000" b="1" dirty="0"/>
                <a:t>ART: </a:t>
              </a:r>
              <a:r>
                <a:rPr lang="en-GB" sz="1000" dirty="0"/>
                <a:t>Cityscapes</a:t>
              </a:r>
            </a:p>
            <a:p>
              <a:r>
                <a:rPr lang="en-GB" sz="1000" b="1" dirty="0"/>
                <a:t>French: </a:t>
              </a:r>
              <a:r>
                <a:rPr lang="en-GB" sz="1000" dirty="0"/>
                <a:t>Children will broaden their vocabulary and develop their ability to engage in conversations; ask and answer questions; express opinions and respond to</a:t>
              </a:r>
            </a:p>
            <a:p>
              <a:r>
                <a:rPr lang="en-GB" sz="1000" dirty="0"/>
                <a:t>those of others.</a:t>
              </a:r>
            </a:p>
            <a:p>
              <a:r>
                <a:rPr lang="en-GB" sz="1000" b="1" dirty="0"/>
                <a:t>Computing</a:t>
              </a:r>
              <a:r>
                <a:rPr lang="en-GB" sz="1000" dirty="0"/>
                <a:t>- Learning how to use Google Classroom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40325" y="3837614"/>
              <a:ext cx="2988383" cy="173861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1000" b="1" u="sng" dirty="0"/>
                <a:t>Geography</a:t>
              </a:r>
              <a:endParaRPr lang="en-GB" sz="1000" dirty="0"/>
            </a:p>
            <a:p>
              <a:r>
                <a:rPr lang="en-GB" sz="1000" dirty="0">
                  <a:solidFill>
                    <a:schemeClr val="tx1"/>
                  </a:solidFill>
                </a:rPr>
                <a:t>This term we will study ‘ Extreme Earth’ and try to answer the question. “Why do natural disasters happen?”</a:t>
              </a:r>
            </a:p>
            <a:p>
              <a:r>
                <a:rPr lang="en-GB" sz="1000" dirty="0">
                  <a:solidFill>
                    <a:schemeClr val="tx1"/>
                  </a:solidFill>
                </a:rPr>
                <a:t>We will focus on: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Earthquakes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Tsunamis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Tropical storms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Flooding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Wildfire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Climate change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0325" y="521692"/>
              <a:ext cx="2988383" cy="173861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u="sng" dirty="0"/>
                <a:t>Homework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Spelling homework is on Google Classroom (Thursday 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Spellings should be practised using Spelling Shed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Spag.com weekly test (Wednesday)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Reading books can be changed once finished and should be read at home (3 x 20 mins per week)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Mathletics: 1000 points per week – reset every Sunday Evening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solidFill>
                    <a:schemeClr val="tx1"/>
                  </a:solidFill>
                </a:rPr>
                <a:t>Arithmetic books: Complete the next test- due in on Mondays</a:t>
              </a:r>
            </a:p>
          </p:txBody>
        </p:sp>
      </p:grp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2090876"/>
              </p:ext>
            </p:extLst>
          </p:nvPr>
        </p:nvGraphicFramePr>
        <p:xfrm>
          <a:off x="3483389" y="2228282"/>
          <a:ext cx="2642410" cy="116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092" y="3028837"/>
            <a:ext cx="2819095" cy="24083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/>
                </a:solidFill>
              </a:rPr>
              <a:t>PSHE:</a:t>
            </a:r>
          </a:p>
          <a:p>
            <a:r>
              <a:rPr lang="en-GB" sz="1000" dirty="0">
                <a:solidFill>
                  <a:schemeClr val="tx1"/>
                </a:solidFill>
              </a:rPr>
              <a:t>RSE-Healthy Relationships/ How a baby is made.</a:t>
            </a:r>
          </a:p>
          <a:p>
            <a:r>
              <a:rPr lang="en-GB" sz="1000" dirty="0">
                <a:solidFill>
                  <a:schemeClr val="tx1"/>
                </a:solidFill>
              </a:rPr>
              <a:t>Pupils learn 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what values are important to them in relationships and to appreciate the importance of friendship in intimate relationships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about human reproduction in the context of the human lifecycle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how  a baby is made and grows (conception and pregnancy) how  a baby is made and grows (conception and pregnancy)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to answer each other’s questions about sex and relationships with confidence, where to find support and advice when they need it</a:t>
            </a:r>
          </a:p>
          <a:p>
            <a:r>
              <a:rPr lang="en-GB" sz="105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7" y="5693629"/>
            <a:ext cx="4296713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/>
              <a:t>PE:</a:t>
            </a:r>
          </a:p>
          <a:p>
            <a:r>
              <a:rPr lang="en-GB" sz="1000" dirty="0"/>
              <a:t>Sports Coaching: Friday afternoon.</a:t>
            </a:r>
          </a:p>
          <a:p>
            <a:r>
              <a:rPr lang="en-GB" sz="1000" dirty="0"/>
              <a:t>Other PE</a:t>
            </a:r>
            <a:r>
              <a:rPr lang="en-GB" sz="1000"/>
              <a:t>: Thursday </a:t>
            </a:r>
            <a:r>
              <a:rPr lang="en-GB" sz="1000" dirty="0"/>
              <a:t>afternoon.</a:t>
            </a:r>
          </a:p>
          <a:p>
            <a:r>
              <a:rPr lang="en-GB" sz="1000" b="1" dirty="0"/>
              <a:t>RE: </a:t>
            </a:r>
          </a:p>
          <a:p>
            <a:r>
              <a:rPr lang="en-GB" sz="1000" dirty="0"/>
              <a:t>Judaism-What does it mean for a Jewish person to follow God?</a:t>
            </a:r>
          </a:p>
          <a:p>
            <a:r>
              <a:rPr lang="en-GB" sz="1000" dirty="0"/>
              <a:t>Worship-How do religions live through good times and bad times?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814</TotalTime>
  <Words>491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 wilson</dc:creator>
  <cp:lastModifiedBy>Jennifer Hamilton</cp:lastModifiedBy>
  <cp:revision>73</cp:revision>
  <cp:lastPrinted>2018-04-17T16:40:35Z</cp:lastPrinted>
  <dcterms:created xsi:type="dcterms:W3CDTF">2014-10-19T11:12:26Z</dcterms:created>
  <dcterms:modified xsi:type="dcterms:W3CDTF">2021-04-21T07:45:48Z</dcterms:modified>
</cp:coreProperties>
</file>