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1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0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76071" autoAdjust="0"/>
  </p:normalViewPr>
  <p:slideViewPr>
    <p:cSldViewPr snapToGrid="0">
      <p:cViewPr varScale="1">
        <p:scale>
          <a:sx n="87" d="100"/>
          <a:sy n="87" d="100"/>
        </p:scale>
        <p:origin x="15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F8161-B17E-482D-B9F1-34B7A796C165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9C6F3-E4E6-41D3-86F2-D5960C3A6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7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9C6F3-E4E6-41D3-86F2-D5960C3A62C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405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9C6F3-E4E6-41D3-86F2-D5960C3A62C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046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FB31-BD8E-4E97-A4A9-8BC19A19880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CA24-88C8-4609-8BB9-0DB4AC8331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38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FB31-BD8E-4E97-A4A9-8BC19A19880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CA24-88C8-4609-8BB9-0DB4AC8331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92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FB31-BD8E-4E97-A4A9-8BC19A19880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CA24-88C8-4609-8BB9-0DB4AC8331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7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FB31-BD8E-4E97-A4A9-8BC19A19880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CA24-88C8-4609-8BB9-0DB4AC8331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03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FB31-BD8E-4E97-A4A9-8BC19A19880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CA24-88C8-4609-8BB9-0DB4AC8331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98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FB31-BD8E-4E97-A4A9-8BC19A19880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CA24-88C8-4609-8BB9-0DB4AC8331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70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FB31-BD8E-4E97-A4A9-8BC19A19880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CA24-88C8-4609-8BB9-0DB4AC8331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34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FB31-BD8E-4E97-A4A9-8BC19A19880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CA24-88C8-4609-8BB9-0DB4AC8331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95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FB31-BD8E-4E97-A4A9-8BC19A19880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CA24-88C8-4609-8BB9-0DB4AC8331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61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FB31-BD8E-4E97-A4A9-8BC19A19880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CA24-88C8-4609-8BB9-0DB4AC8331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21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FB31-BD8E-4E97-A4A9-8BC19A19880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CA24-88C8-4609-8BB9-0DB4AC8331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11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4FB31-BD8E-4E97-A4A9-8BC19A19880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ECA24-88C8-4609-8BB9-0DB4AC8331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41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OzrAK4gOS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samaritans-purse.org.uk/sem-landing/?url=https://www.samaritans-purse.org.uk/sem-landing/?utm_source=google&amp;utm_medium=text_ad&amp;utm_campaign=occ&amp;gclid=EAIaIQobChMI2cmEgbzrgQMVbjoGAB2IlwGqEAAYASAAEgJtmvD_Bw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IOaFwwLyTRo&amp;t=7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8296" y="0"/>
            <a:ext cx="9144000" cy="1205914"/>
          </a:xfrm>
        </p:spPr>
        <p:txBody>
          <a:bodyPr/>
          <a:lstStyle/>
          <a:p>
            <a:r>
              <a:rPr lang="en-GB" b="1" dirty="0"/>
              <a:t>Whinmoor St Paul’s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594" y="1407478"/>
            <a:ext cx="9144000" cy="1655762"/>
          </a:xfrm>
        </p:spPr>
        <p:txBody>
          <a:bodyPr>
            <a:normAutofit/>
          </a:bodyPr>
          <a:lstStyle/>
          <a:p>
            <a:r>
              <a:rPr lang="en-GB" sz="4000" dirty="0"/>
              <a:t>Embedding Christian Values </a:t>
            </a:r>
          </a:p>
          <a:p>
            <a:r>
              <a:rPr lang="en-GB" sz="4000" dirty="0"/>
              <a:t>2023/24</a:t>
            </a:r>
          </a:p>
        </p:txBody>
      </p:sp>
      <p:pic>
        <p:nvPicPr>
          <p:cNvPr id="4" name="Picture 3" descr="christian values - Google Search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5" t="35908" r="50846" b="17154"/>
          <a:stretch/>
        </p:blipFill>
        <p:spPr>
          <a:xfrm>
            <a:off x="3922541" y="3331626"/>
            <a:ext cx="4178105" cy="308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119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8C9B7-4EB3-4C2D-ACE1-1E973FDA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71072" cy="4351338"/>
          </a:xfrm>
        </p:spPr>
        <p:txBody>
          <a:bodyPr/>
          <a:lstStyle/>
          <a:p>
            <a:r>
              <a:rPr lang="en-GB" dirty="0"/>
              <a:t>When do we have to be patient?</a:t>
            </a:r>
          </a:p>
          <a:p>
            <a:r>
              <a:rPr lang="en-GB" dirty="0"/>
              <a:t>What are we looking forward to?</a:t>
            </a:r>
          </a:p>
          <a:p>
            <a:r>
              <a:rPr lang="en-GB" dirty="0"/>
              <a:t>Waiting games e.g. hide and seek, Captain, May I?</a:t>
            </a:r>
          </a:p>
          <a:p>
            <a:r>
              <a:rPr lang="en-GB" dirty="0"/>
              <a:t>Set a goal as a class to work towards.</a:t>
            </a:r>
          </a:p>
          <a:p>
            <a:r>
              <a:rPr lang="en-GB" dirty="0"/>
              <a:t>Play turn-taking games</a:t>
            </a:r>
          </a:p>
          <a:p>
            <a:r>
              <a:rPr lang="en-GB" dirty="0"/>
              <a:t>Plant something and care for it while it grows.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341307-B908-4781-ABA0-080564597B15}"/>
              </a:ext>
            </a:extLst>
          </p:cNvPr>
          <p:cNvSpPr/>
          <p:nvPr/>
        </p:nvSpPr>
        <p:spPr>
          <a:xfrm>
            <a:off x="227765" y="-103793"/>
            <a:ext cx="706540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Patience</a:t>
            </a:r>
            <a:endParaRPr lang="en-US" sz="6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7615C1-017F-47CA-9327-FABED88EE008}"/>
              </a:ext>
            </a:extLst>
          </p:cNvPr>
          <p:cNvSpPr txBox="1"/>
          <p:nvPr/>
        </p:nvSpPr>
        <p:spPr>
          <a:xfrm>
            <a:off x="7612655" y="403072"/>
            <a:ext cx="4010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Link to Bible stories:</a:t>
            </a:r>
          </a:p>
          <a:p>
            <a:pPr marL="285750" indent="-285750">
              <a:buFontTx/>
              <a:buChar char="-"/>
            </a:pPr>
            <a:r>
              <a:rPr lang="en-GB" dirty="0"/>
              <a:t>Nehemiah 9</a:t>
            </a:r>
          </a:p>
          <a:p>
            <a:pPr marL="285750" indent="-285750">
              <a:buFontTx/>
              <a:buChar char="-"/>
            </a:pPr>
            <a:r>
              <a:rPr lang="en-GB" dirty="0"/>
              <a:t>Peter 3:9</a:t>
            </a:r>
          </a:p>
          <a:p>
            <a:pPr marL="285750" indent="-285750">
              <a:buFontTx/>
              <a:buChar char="-"/>
            </a:pPr>
            <a:r>
              <a:rPr lang="en-GB" dirty="0"/>
              <a:t>The Patient Farmer – James 5:7-8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5EC8EF-9F04-4417-A9B0-665950CBF1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0887" y="2218349"/>
            <a:ext cx="273367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0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Christian Values throughout the Year: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Autumn 1 – </a:t>
            </a:r>
            <a:r>
              <a:rPr lang="en-GB" b="1" dirty="0">
                <a:solidFill>
                  <a:srgbClr val="FF0000"/>
                </a:solidFill>
              </a:rPr>
              <a:t>Love/Respect - </a:t>
            </a:r>
            <a:r>
              <a:rPr lang="en-GB" dirty="0"/>
              <a:t>BV – </a:t>
            </a:r>
            <a:r>
              <a:rPr lang="en-GB" dirty="0">
                <a:solidFill>
                  <a:schemeClr val="bg1"/>
                </a:solidFill>
              </a:rPr>
              <a:t>Democracy/</a:t>
            </a:r>
            <a:r>
              <a:rPr lang="en-GB" dirty="0">
                <a:solidFill>
                  <a:srgbClr val="00B0F0"/>
                </a:solidFill>
              </a:rPr>
              <a:t>Tolerance</a:t>
            </a:r>
          </a:p>
          <a:p>
            <a:r>
              <a:rPr lang="en-GB" dirty="0"/>
              <a:t>Autumn 2 – </a:t>
            </a:r>
            <a:r>
              <a:rPr lang="en-GB" b="1" dirty="0">
                <a:solidFill>
                  <a:srgbClr val="FF0000"/>
                </a:solidFill>
              </a:rPr>
              <a:t>Joy/Kindness - </a:t>
            </a:r>
            <a:r>
              <a:rPr lang="en-GB" dirty="0"/>
              <a:t>BV – </a:t>
            </a:r>
            <a:r>
              <a:rPr lang="en-GB" dirty="0">
                <a:solidFill>
                  <a:srgbClr val="FFFF00"/>
                </a:solidFill>
              </a:rPr>
              <a:t>Respect/ </a:t>
            </a:r>
            <a:r>
              <a:rPr lang="en-GB" dirty="0">
                <a:solidFill>
                  <a:srgbClr val="CC00CC"/>
                </a:solidFill>
              </a:rPr>
              <a:t>Individual Liberty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Spring 1 – </a:t>
            </a:r>
            <a:r>
              <a:rPr lang="en-GB" b="1" dirty="0">
                <a:solidFill>
                  <a:srgbClr val="FF0000"/>
                </a:solidFill>
              </a:rPr>
              <a:t>Trust - </a:t>
            </a:r>
            <a:r>
              <a:rPr lang="en-GB" dirty="0"/>
              <a:t>BV – Rule of Law/</a:t>
            </a:r>
            <a:r>
              <a:rPr lang="en-GB" dirty="0">
                <a:solidFill>
                  <a:srgbClr val="FFFF00"/>
                </a:solidFill>
              </a:rPr>
              <a:t> Respect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Spring 2 – </a:t>
            </a:r>
            <a:r>
              <a:rPr lang="en-GB" b="1" dirty="0">
                <a:solidFill>
                  <a:srgbClr val="FF0000"/>
                </a:solidFill>
              </a:rPr>
              <a:t>Forgiveness/Creation - </a:t>
            </a:r>
            <a:r>
              <a:rPr lang="en-GB" dirty="0"/>
              <a:t>BV – </a:t>
            </a:r>
            <a:r>
              <a:rPr lang="en-GB" dirty="0">
                <a:solidFill>
                  <a:srgbClr val="00B0F0"/>
                </a:solidFill>
              </a:rPr>
              <a:t>Tolerance/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CC00CC"/>
                </a:solidFill>
              </a:rPr>
              <a:t>Individual Liberty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Summer 1 – </a:t>
            </a:r>
            <a:r>
              <a:rPr lang="en-GB" b="1" dirty="0">
                <a:solidFill>
                  <a:srgbClr val="FF0000"/>
                </a:solidFill>
              </a:rPr>
              <a:t>Perseverance - </a:t>
            </a:r>
            <a:r>
              <a:rPr lang="en-GB" dirty="0"/>
              <a:t>BV – Rule of Law/</a:t>
            </a:r>
            <a:r>
              <a:rPr lang="en-GB" dirty="0">
                <a:solidFill>
                  <a:schemeClr val="bg1"/>
                </a:solidFill>
              </a:rPr>
              <a:t> Democracy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Summer 2 – </a:t>
            </a:r>
            <a:r>
              <a:rPr lang="en-GB" b="1" dirty="0">
                <a:solidFill>
                  <a:srgbClr val="FF0000"/>
                </a:solidFill>
              </a:rPr>
              <a:t>Patience - </a:t>
            </a:r>
            <a:r>
              <a:rPr lang="en-GB" dirty="0"/>
              <a:t>BV – </a:t>
            </a:r>
            <a:r>
              <a:rPr lang="en-GB" dirty="0">
                <a:solidFill>
                  <a:srgbClr val="FFFF00"/>
                </a:solidFill>
              </a:rPr>
              <a:t>Respect/</a:t>
            </a:r>
            <a:r>
              <a:rPr lang="en-GB" dirty="0">
                <a:solidFill>
                  <a:srgbClr val="00B0F0"/>
                </a:solidFill>
              </a:rPr>
              <a:t>Tolerance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9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rgbClr val="7030A0"/>
                </a:solidFill>
              </a:rPr>
              <a:t>Throughout all our curriculum and Worship: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>
                <a:solidFill>
                  <a:srgbClr val="7030A0"/>
                </a:solidFill>
              </a:rPr>
              <a:t>Our Christian and British Values are central to every aspect of our school life </a:t>
            </a:r>
          </a:p>
          <a:p>
            <a:r>
              <a:rPr lang="en-GB" dirty="0">
                <a:solidFill>
                  <a:srgbClr val="002060"/>
                </a:solidFill>
              </a:rPr>
              <a:t>democracy.</a:t>
            </a:r>
          </a:p>
          <a:p>
            <a:r>
              <a:rPr lang="en-GB" dirty="0">
                <a:solidFill>
                  <a:srgbClr val="002060"/>
                </a:solidFill>
              </a:rPr>
              <a:t>the rule of law.</a:t>
            </a:r>
          </a:p>
          <a:p>
            <a:r>
              <a:rPr lang="en-GB" dirty="0">
                <a:solidFill>
                  <a:srgbClr val="002060"/>
                </a:solidFill>
              </a:rPr>
              <a:t>individual liberty.</a:t>
            </a:r>
          </a:p>
          <a:p>
            <a:r>
              <a:rPr lang="en-GB" dirty="0">
                <a:solidFill>
                  <a:srgbClr val="002060"/>
                </a:solidFill>
              </a:rPr>
              <a:t>mutual respect for and tolerance of those with different faiths and beliefs and for those without faith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9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556" y="-25750"/>
            <a:ext cx="10515600" cy="1325563"/>
          </a:xfrm>
        </p:spPr>
        <p:txBody>
          <a:bodyPr/>
          <a:lstStyle/>
          <a:p>
            <a:r>
              <a:rPr lang="en-GB" b="1" dirty="0"/>
              <a:t>Values in the community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894" y="946297"/>
            <a:ext cx="11098906" cy="4741267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Every half term the classes will explore our local community to see what they can find to represent the appropriate value.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4893" y="2101833"/>
            <a:ext cx="113849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Autumn 1 – </a:t>
            </a:r>
            <a:r>
              <a:rPr lang="en-GB" sz="2800" b="1" dirty="0"/>
              <a:t>Love/Respect</a:t>
            </a:r>
            <a:r>
              <a:rPr lang="en-GB" sz="2800" dirty="0"/>
              <a:t>– Y6 &amp; Nursery</a:t>
            </a:r>
          </a:p>
          <a:p>
            <a:r>
              <a:rPr lang="en-GB" sz="2800" dirty="0"/>
              <a:t>Autumn 2 – </a:t>
            </a:r>
            <a:r>
              <a:rPr lang="en-GB" sz="2800" b="1" dirty="0"/>
              <a:t> Joy/Kindness</a:t>
            </a:r>
            <a:r>
              <a:rPr lang="en-GB" sz="2800" dirty="0"/>
              <a:t>– Y4 &amp; Reception</a:t>
            </a:r>
          </a:p>
          <a:p>
            <a:r>
              <a:rPr lang="en-GB" sz="2800" dirty="0"/>
              <a:t>Spring 1 – </a:t>
            </a:r>
            <a:r>
              <a:rPr lang="en-GB" sz="2800" b="1" dirty="0"/>
              <a:t>Trust – </a:t>
            </a:r>
            <a:r>
              <a:rPr lang="en-GB" sz="2800" dirty="0"/>
              <a:t>Y5 &amp; Year 1</a:t>
            </a:r>
            <a:endParaRPr lang="en-GB" sz="2800" b="1" dirty="0"/>
          </a:p>
          <a:p>
            <a:r>
              <a:rPr lang="en-GB" sz="2800" dirty="0"/>
              <a:t>Spring 2 ––  </a:t>
            </a:r>
            <a:r>
              <a:rPr lang="en-GB" sz="2800" b="1" dirty="0"/>
              <a:t>Forgiveness/Creation – </a:t>
            </a:r>
            <a:r>
              <a:rPr lang="en-GB" sz="2800" dirty="0"/>
              <a:t>Y3 &amp; Y2</a:t>
            </a:r>
            <a:endParaRPr lang="en-GB" sz="2800" b="1" dirty="0"/>
          </a:p>
          <a:p>
            <a:r>
              <a:rPr lang="en-GB" sz="2800" dirty="0"/>
              <a:t>Summer 1 – </a:t>
            </a:r>
            <a:r>
              <a:rPr lang="en-GB" sz="2800" b="1" dirty="0"/>
              <a:t>Perseverance</a:t>
            </a:r>
            <a:r>
              <a:rPr lang="en-GB" sz="2800" dirty="0"/>
              <a:t>  – Y6 &amp; Nursery</a:t>
            </a:r>
          </a:p>
          <a:p>
            <a:r>
              <a:rPr lang="en-GB" sz="2800" dirty="0"/>
              <a:t>Summer 2 – </a:t>
            </a:r>
            <a:r>
              <a:rPr lang="en-GB" sz="2800" b="1" dirty="0"/>
              <a:t>Patience</a:t>
            </a:r>
            <a:r>
              <a:rPr lang="en-GB" sz="2800" dirty="0"/>
              <a:t> – RE themed week – whole school</a:t>
            </a:r>
          </a:p>
        </p:txBody>
      </p:sp>
    </p:spTree>
    <p:extLst>
      <p:ext uri="{BB962C8B-B14F-4D97-AF65-F5344CB8AC3E}">
        <p14:creationId xmlns:p14="http://schemas.microsoft.com/office/powerpoint/2010/main" val="152693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1921" y="103169"/>
            <a:ext cx="712966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Love/Respect</a:t>
            </a:r>
            <a:endParaRPr lang="en-US" sz="6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7479" y="140593"/>
            <a:ext cx="5291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Link to Bible story e.g. 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The Good Samaritan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The Vine and the Branches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Zacchaeus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The Christmas Story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Use quotes from children for display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10 Commandments – Exodus 20:1-17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1 Peter 2:17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Matthew 7:12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68081"/>
            <a:ext cx="49159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Where can children see ‘Love’ in our school and wider community e.g. </a:t>
            </a:r>
          </a:p>
          <a:p>
            <a:endParaRPr lang="en-GB" sz="2400" dirty="0"/>
          </a:p>
          <a:p>
            <a:pPr marL="285750" indent="-285750" fontAlgn="t">
              <a:buFontTx/>
              <a:buChar char="-"/>
            </a:pPr>
            <a:r>
              <a:rPr lang="en-GB" dirty="0"/>
              <a:t>How can we show love to one another?</a:t>
            </a:r>
          </a:p>
          <a:p>
            <a:pPr marL="285750" indent="-285750" fontAlgn="t">
              <a:buFontTx/>
              <a:buChar char="-"/>
            </a:pPr>
            <a:r>
              <a:rPr lang="en-GB" dirty="0"/>
              <a:t>Share the ways you like to feel love</a:t>
            </a:r>
          </a:p>
          <a:p>
            <a:pPr marL="285750" indent="-285750" fontAlgn="t">
              <a:buFontTx/>
              <a:buChar char="-"/>
            </a:pPr>
            <a:r>
              <a:rPr lang="en-GB" dirty="0"/>
              <a:t>Show your love for the earth</a:t>
            </a:r>
          </a:p>
          <a:p>
            <a:pPr marL="285750" indent="-285750" fontAlgn="t">
              <a:buFontTx/>
              <a:buChar char="-"/>
            </a:pPr>
            <a:r>
              <a:rPr lang="en-GB" dirty="0"/>
              <a:t>Link to Remembrance Day – discuss love and conflict.</a:t>
            </a:r>
          </a:p>
          <a:p>
            <a:pPr marL="285750" indent="-285750" fontAlgn="t">
              <a:buFontTx/>
              <a:buChar char="-"/>
            </a:pPr>
            <a:r>
              <a:rPr lang="en-GB" dirty="0"/>
              <a:t>Link to Christmas – how do Christians show love at Christmas?</a:t>
            </a:r>
          </a:p>
          <a:p>
            <a:pPr marL="285750" indent="-285750" fontAlgn="t">
              <a:buFontTx/>
              <a:buChar char="-"/>
            </a:pPr>
            <a:r>
              <a:rPr lang="en-GB" dirty="0"/>
              <a:t>How did God show his love for us by sending his Son to earth?</a:t>
            </a:r>
          </a:p>
        </p:txBody>
      </p:sp>
      <p:sp>
        <p:nvSpPr>
          <p:cNvPr id="2" name="AutoShape 2" descr="Image result for Cour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147225-BDB9-4388-831D-F6FBCB52579A}"/>
              </a:ext>
            </a:extLst>
          </p:cNvPr>
          <p:cNvSpPr txBox="1"/>
          <p:nvPr/>
        </p:nvSpPr>
        <p:spPr>
          <a:xfrm>
            <a:off x="5027844" y="3164681"/>
            <a:ext cx="491592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Respect:</a:t>
            </a:r>
          </a:p>
          <a:p>
            <a:endParaRPr lang="en-GB" sz="2400" dirty="0"/>
          </a:p>
          <a:p>
            <a:pPr marL="285750" indent="-285750" fontAlgn="t">
              <a:buFontTx/>
              <a:buChar char="-"/>
            </a:pPr>
            <a:r>
              <a:rPr lang="en-GB" dirty="0"/>
              <a:t>What does the Bible tell us about respect? (See Bible verses above)</a:t>
            </a:r>
          </a:p>
          <a:p>
            <a:pPr marL="285750" indent="-285750" fontAlgn="t">
              <a:buFontTx/>
              <a:buChar char="-"/>
            </a:pPr>
            <a:r>
              <a:rPr lang="en-GB" dirty="0"/>
              <a:t>How can we show respect to others?</a:t>
            </a:r>
          </a:p>
          <a:p>
            <a:pPr marL="285750" indent="-285750" fontAlgn="t">
              <a:buFontTx/>
              <a:buChar char="-"/>
            </a:pPr>
            <a:r>
              <a:rPr lang="en-GB" dirty="0">
                <a:hlinkClick r:id="rId3"/>
              </a:rPr>
              <a:t>https://youtu.be/GOzrAK4gOSo</a:t>
            </a:r>
            <a:r>
              <a:rPr lang="en-GB" dirty="0"/>
              <a:t> </a:t>
            </a:r>
          </a:p>
          <a:p>
            <a:pPr marL="285750" indent="-285750" fontAlgn="t">
              <a:buFontTx/>
              <a:buChar char="-"/>
            </a:pPr>
            <a:r>
              <a:rPr lang="en-GB" dirty="0"/>
              <a:t>Role play scenarios of showing respect</a:t>
            </a:r>
          </a:p>
          <a:p>
            <a:pPr marL="285750" indent="-285750" fontAlgn="t">
              <a:buFontTx/>
              <a:buChar char="-"/>
            </a:pPr>
            <a:r>
              <a:rPr lang="en-GB" dirty="0"/>
              <a:t>Conscience Alley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7714B6-1F9D-4DC4-8081-31631BCFCF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4268" y="4872295"/>
            <a:ext cx="1627226" cy="17964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342E6F-52BA-4928-8F49-358552EFA0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41140" y="4168793"/>
            <a:ext cx="1685173" cy="179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69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90B5A-FD8C-4639-BE60-9C17ED711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01" y="1825625"/>
            <a:ext cx="6488935" cy="4351338"/>
          </a:xfrm>
        </p:spPr>
        <p:txBody>
          <a:bodyPr/>
          <a:lstStyle/>
          <a:p>
            <a:r>
              <a:rPr lang="en-GB" sz="2000" dirty="0"/>
              <a:t>Operation Christmas Child</a:t>
            </a:r>
            <a:r>
              <a:rPr lang="en-GB" dirty="0"/>
              <a:t>: </a:t>
            </a:r>
            <a:r>
              <a:rPr lang="en-GB" sz="1400" dirty="0">
                <a:hlinkClick r:id="rId2"/>
              </a:rPr>
              <a:t>https://www.samaritans-purse.org.uk/sem-landing/?url=https://www.samaritans-purse.org.uk/sem-landing/?utm_source=google&amp;utm_medium=text_ad&amp;utm_campaign=occ&amp;gclid=EAIaIQobChMI2cmEgbzrgQMVbjoGAB2IlwGqEAAYASAAEgJtmvD_BwE</a:t>
            </a:r>
            <a:endParaRPr lang="en-GB" sz="1400" dirty="0"/>
          </a:p>
          <a:p>
            <a:r>
              <a:rPr lang="en-GB" sz="2000" dirty="0"/>
              <a:t>Play teambuilding games</a:t>
            </a:r>
          </a:p>
          <a:p>
            <a:r>
              <a:rPr lang="en-GB" sz="2000" dirty="0"/>
              <a:t>Make a kindness or joy jar</a:t>
            </a:r>
          </a:p>
          <a:p>
            <a:r>
              <a:rPr lang="en-GB" sz="2000" dirty="0"/>
              <a:t>Simple act of kindness/bring joy to others e.g. smile, share toys, invite someone to play etc. </a:t>
            </a:r>
          </a:p>
          <a:p>
            <a:r>
              <a:rPr lang="en-GB" sz="2000" dirty="0"/>
              <a:t>Donate pre-loved items to those in need</a:t>
            </a:r>
          </a:p>
          <a:p>
            <a:r>
              <a:rPr lang="en-GB" sz="2000" dirty="0"/>
              <a:t>Joy poetry</a:t>
            </a:r>
          </a:p>
          <a:p>
            <a:r>
              <a:rPr lang="en-GB" sz="2000" dirty="0"/>
              <a:t>Celebrate those who bring us joy</a:t>
            </a:r>
          </a:p>
          <a:p>
            <a:r>
              <a:rPr lang="en-GB" sz="2000" dirty="0"/>
              <a:t>Bringing joy into our lives certificates 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0A087D-9D41-468F-A456-A37F7D75D716}"/>
              </a:ext>
            </a:extLst>
          </p:cNvPr>
          <p:cNvSpPr/>
          <p:nvPr/>
        </p:nvSpPr>
        <p:spPr>
          <a:xfrm>
            <a:off x="40479" y="255569"/>
            <a:ext cx="712966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Joy/Kind</a:t>
            </a:r>
            <a:r>
              <a:rPr lang="en-US" sz="9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ness</a:t>
            </a:r>
            <a:endParaRPr lang="en-US" sz="6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5F3C22-AF2C-4DC3-B728-3B2E920591F3}"/>
              </a:ext>
            </a:extLst>
          </p:cNvPr>
          <p:cNvSpPr txBox="1"/>
          <p:nvPr/>
        </p:nvSpPr>
        <p:spPr>
          <a:xfrm>
            <a:off x="6742324" y="140593"/>
            <a:ext cx="54166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Link to Bible story e.g. 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Healing the Leper – Matthew 8:1-4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Christmas Story 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Dining with a Sinner – Luke 19:1-10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Showing Compassion to the sick – Luke 8:40-48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Sarah &amp; Isaac – Genesis 21:1-3, 6-7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Paul &amp; Barnabas Share the Good News – Romans 15:13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5AC89D-C1E5-4542-9CE1-7C3E8D76B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1365" y="2877344"/>
            <a:ext cx="1560264" cy="1770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B1BBF0-8097-45A4-92FD-7FDFE5DB8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4187" y="4263527"/>
            <a:ext cx="2441022" cy="219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455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B8B4E-9413-434E-AFE8-90025801A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57520" cy="4351338"/>
          </a:xfrm>
        </p:spPr>
        <p:txBody>
          <a:bodyPr/>
          <a:lstStyle/>
          <a:p>
            <a:r>
              <a:rPr lang="en-GB" dirty="0"/>
              <a:t>Trust Building activities e.g. The trust fall, Buddy walk, </a:t>
            </a:r>
          </a:p>
          <a:p>
            <a:r>
              <a:rPr lang="en-GB" dirty="0"/>
              <a:t>5 People I trust</a:t>
            </a:r>
          </a:p>
          <a:p>
            <a:r>
              <a:rPr lang="en-GB" dirty="0"/>
              <a:t>Why is trust so important?</a:t>
            </a:r>
          </a:p>
          <a:p>
            <a:r>
              <a:rPr lang="en-GB" dirty="0"/>
              <a:t>Trustworthy recipe</a:t>
            </a:r>
          </a:p>
          <a:p>
            <a:r>
              <a:rPr lang="en-GB" dirty="0"/>
              <a:t>How can we earn trust?</a:t>
            </a:r>
          </a:p>
          <a:p>
            <a:r>
              <a:rPr lang="en-GB" dirty="0"/>
              <a:t>Trust prayers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22C528-DC41-45F2-8613-999485442631}"/>
              </a:ext>
            </a:extLst>
          </p:cNvPr>
          <p:cNvSpPr/>
          <p:nvPr/>
        </p:nvSpPr>
        <p:spPr>
          <a:xfrm>
            <a:off x="227766" y="-103793"/>
            <a:ext cx="50272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Trust</a:t>
            </a:r>
            <a:endParaRPr lang="en-US" sz="6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A61176-8E2F-471A-8C4D-F5A71C9ADA85}"/>
              </a:ext>
            </a:extLst>
          </p:cNvPr>
          <p:cNvSpPr txBox="1"/>
          <p:nvPr/>
        </p:nvSpPr>
        <p:spPr>
          <a:xfrm>
            <a:off x="6290631" y="374573"/>
            <a:ext cx="52330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Link to Bible story e.g. </a:t>
            </a:r>
          </a:p>
          <a:p>
            <a:pPr marL="285750" indent="-285750">
              <a:buFontTx/>
              <a:buChar char="-"/>
            </a:pPr>
            <a:r>
              <a:rPr lang="en-GB" dirty="0"/>
              <a:t>Parable of the Mustard Seed – Matthew 13:31-32</a:t>
            </a:r>
          </a:p>
          <a:p>
            <a:pPr marL="285750" indent="-285750">
              <a:buFontTx/>
              <a:buChar char="-"/>
            </a:pPr>
            <a:r>
              <a:rPr lang="en-GB" dirty="0"/>
              <a:t>Parable of The Lost Coin – Luke 15: 8-10</a:t>
            </a:r>
          </a:p>
          <a:p>
            <a:pPr marL="285750" indent="-285750">
              <a:buFontTx/>
              <a:buChar char="-"/>
            </a:pPr>
            <a:r>
              <a:rPr lang="en-GB" dirty="0"/>
              <a:t>Jesus Calms the Storm – Mark 4:35-41</a:t>
            </a:r>
          </a:p>
          <a:p>
            <a:pPr marL="285750" indent="-285750">
              <a:buFontTx/>
              <a:buChar char="-"/>
            </a:pPr>
            <a:r>
              <a:rPr lang="en-GB" dirty="0"/>
              <a:t>The Wise Men Visit Jesus – Matthew 2:1-12</a:t>
            </a:r>
          </a:p>
          <a:p>
            <a:pPr marL="285750" indent="-285750">
              <a:buFontTx/>
              <a:buChar char="-"/>
            </a:pPr>
            <a:r>
              <a:rPr lang="en-GB" dirty="0"/>
              <a:t>Judas Betrays Jesus – Luke 22</a:t>
            </a:r>
          </a:p>
          <a:p>
            <a:pPr marL="285750" indent="-285750">
              <a:buFontTx/>
              <a:buChar char="-"/>
            </a:pPr>
            <a:r>
              <a:rPr lang="en-GB" dirty="0"/>
              <a:t>The Boy Who Cried Wolf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F807FF-ECFA-44C0-BD81-1F96D6054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7117" y="3429000"/>
            <a:ext cx="1880040" cy="198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12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43343-917F-4B72-AA73-7DF28D79C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82406"/>
            <a:ext cx="5257800" cy="4351338"/>
          </a:xfrm>
        </p:spPr>
        <p:txBody>
          <a:bodyPr/>
          <a:lstStyle/>
          <a:p>
            <a:r>
              <a:rPr lang="en-GB" sz="2000" dirty="0"/>
              <a:t>Explore Easter Story – How did Jesus promote forgiveness</a:t>
            </a:r>
          </a:p>
          <a:p>
            <a:r>
              <a:rPr lang="en-GB" sz="2000" dirty="0"/>
              <a:t>How did Jesus create a new world for Christians in the Easter Story?</a:t>
            </a:r>
          </a:p>
          <a:p>
            <a:r>
              <a:rPr lang="en-GB" sz="2000" dirty="0"/>
              <a:t>What can you create?</a:t>
            </a:r>
          </a:p>
          <a:p>
            <a:r>
              <a:rPr lang="en-GB" sz="2000" dirty="0"/>
              <a:t>Who/what created the world? Share different worldviews. </a:t>
            </a:r>
          </a:p>
          <a:p>
            <a:r>
              <a:rPr lang="en-GB" sz="2000" dirty="0"/>
              <a:t>How can we forgive people? How can we ask for forgiveness?</a:t>
            </a:r>
          </a:p>
          <a:p>
            <a:r>
              <a:rPr lang="en-GB" sz="2000" dirty="0"/>
              <a:t>Explore Creation story – discuss creation and forgiveness themes. 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56DFBA-0027-4A38-9900-093242805263}"/>
              </a:ext>
            </a:extLst>
          </p:cNvPr>
          <p:cNvSpPr/>
          <p:nvPr/>
        </p:nvSpPr>
        <p:spPr>
          <a:xfrm>
            <a:off x="227765" y="-103793"/>
            <a:ext cx="1129587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Forgiveness/Creation</a:t>
            </a:r>
            <a:endParaRPr lang="en-US" sz="6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481AC8-DB3B-4DA0-887B-E97FB71CA4FA}"/>
              </a:ext>
            </a:extLst>
          </p:cNvPr>
          <p:cNvSpPr txBox="1">
            <a:spLocks/>
          </p:cNvSpPr>
          <p:nvPr/>
        </p:nvSpPr>
        <p:spPr>
          <a:xfrm>
            <a:off x="6323681" y="1682406"/>
            <a:ext cx="5257800" cy="2746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Link to Bible Stories:</a:t>
            </a:r>
          </a:p>
          <a:p>
            <a:pPr>
              <a:buFontTx/>
              <a:buChar char="-"/>
            </a:pPr>
            <a:r>
              <a:rPr lang="en-GB" sz="2000" dirty="0"/>
              <a:t>Creation – Genesis 1-2</a:t>
            </a:r>
          </a:p>
          <a:p>
            <a:pPr>
              <a:buFontTx/>
              <a:buChar char="-"/>
            </a:pPr>
            <a:r>
              <a:rPr lang="en-GB" sz="2000" dirty="0"/>
              <a:t>Adam &amp; Eve – Genesis 3</a:t>
            </a:r>
          </a:p>
          <a:p>
            <a:pPr>
              <a:buFontTx/>
              <a:buChar char="-"/>
            </a:pPr>
            <a:r>
              <a:rPr lang="en-GB" sz="2000" dirty="0"/>
              <a:t>Easter Story – Luke 23:33-34. 46</a:t>
            </a:r>
          </a:p>
          <a:p>
            <a:pPr>
              <a:buFontTx/>
              <a:buChar char="-"/>
            </a:pPr>
            <a:r>
              <a:rPr lang="en-GB" sz="2000" dirty="0"/>
              <a:t>The Prodigal Son – Luke 15:11-32</a:t>
            </a:r>
          </a:p>
          <a:p>
            <a:pPr>
              <a:buFontTx/>
              <a:buChar char="-"/>
            </a:pPr>
            <a:r>
              <a:rPr lang="en-GB" sz="2000" dirty="0"/>
              <a:t>Parable of Unforgiving Servant – Matthew 18:21-35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419560-A99A-4625-8DF6-00AC51722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4526097"/>
            <a:ext cx="1899540" cy="19518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48D00C-776A-4F72-936F-168262C39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8775" y="4323106"/>
            <a:ext cx="25336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72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D27CF-4E46-462B-87CF-B06C06A4E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30388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How can we show perseverance?</a:t>
            </a:r>
          </a:p>
          <a:p>
            <a:r>
              <a:rPr lang="en-GB" dirty="0"/>
              <a:t>Create positive thinking posters</a:t>
            </a:r>
          </a:p>
          <a:p>
            <a:r>
              <a:rPr lang="en-GB" dirty="0"/>
              <a:t>Explore ‘I Can’t Do That Yet’ by Ester Pia Cordova</a:t>
            </a:r>
          </a:p>
          <a:p>
            <a:r>
              <a:rPr lang="en-GB" dirty="0"/>
              <a:t>Explore ‘The Thing You Couldn’t Do’ by Ashley Spires</a:t>
            </a:r>
          </a:p>
          <a:p>
            <a:r>
              <a:rPr lang="en-GB" dirty="0"/>
              <a:t>Explore ‘After the Fall’ by Dan </a:t>
            </a:r>
            <a:r>
              <a:rPr lang="en-GB" dirty="0" err="1"/>
              <a:t>Santat</a:t>
            </a:r>
            <a:endParaRPr lang="en-GB" dirty="0"/>
          </a:p>
          <a:p>
            <a:r>
              <a:rPr lang="en-GB" dirty="0"/>
              <a:t>Set Goals to aim towards</a:t>
            </a:r>
          </a:p>
          <a:p>
            <a:r>
              <a:rPr lang="en-GB" dirty="0">
                <a:hlinkClick r:id="rId2"/>
              </a:rPr>
              <a:t>https://www.youtube.com/watch?v=IOaFwwLyTRo&amp;t=7s</a:t>
            </a:r>
            <a:r>
              <a:rPr lang="en-GB" dirty="0"/>
              <a:t> </a:t>
            </a:r>
          </a:p>
          <a:p>
            <a:r>
              <a:rPr lang="en-GB" dirty="0"/>
              <a:t>Link to Commando Joe’s sessions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69D72E-1613-4F1F-AD88-7EB891BF0F4B}"/>
              </a:ext>
            </a:extLst>
          </p:cNvPr>
          <p:cNvSpPr/>
          <p:nvPr/>
        </p:nvSpPr>
        <p:spPr>
          <a:xfrm>
            <a:off x="227765" y="-103793"/>
            <a:ext cx="706540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Perseverance</a:t>
            </a:r>
            <a:endParaRPr lang="en-US" sz="6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83326A-B627-45CB-B7D9-96B49EE177D6}"/>
              </a:ext>
            </a:extLst>
          </p:cNvPr>
          <p:cNvSpPr txBox="1"/>
          <p:nvPr/>
        </p:nvSpPr>
        <p:spPr>
          <a:xfrm>
            <a:off x="7568588" y="330506"/>
            <a:ext cx="4307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Link to Bible stories e.g.</a:t>
            </a:r>
          </a:p>
          <a:p>
            <a:r>
              <a:rPr lang="en-GB" dirty="0"/>
              <a:t>Noah’s Ark – Genesis 6,7,8</a:t>
            </a:r>
          </a:p>
          <a:p>
            <a:r>
              <a:rPr lang="en-GB" dirty="0"/>
              <a:t>Parable of the Lost Sheep – Matthew 18:14</a:t>
            </a:r>
          </a:p>
          <a:p>
            <a:r>
              <a:rPr lang="en-GB" dirty="0"/>
              <a:t>Hebrews 6:7-12</a:t>
            </a:r>
          </a:p>
          <a:p>
            <a:r>
              <a:rPr lang="en-GB" dirty="0"/>
              <a:t>The Apostles Heal Many – Acts 5:12-42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B2AD2F-D448-4CEB-9372-7EFEAA70F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4634" y="3073362"/>
            <a:ext cx="2530345" cy="262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7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26181</TotalTime>
  <Words>895</Words>
  <Application>Microsoft Office PowerPoint</Application>
  <PresentationFormat>Widescreen</PresentationFormat>
  <Paragraphs>122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Whinmoor St Paul’s </vt:lpstr>
      <vt:lpstr>Christian Values throughout the Year:</vt:lpstr>
      <vt:lpstr>Throughout all our curriculum and Worship: </vt:lpstr>
      <vt:lpstr>Values in the community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Whinmoor St Paul’s</dc:title>
  <dc:creator>staffhr</dc:creator>
  <cp:lastModifiedBy>Helen sharkey</cp:lastModifiedBy>
  <cp:revision>74</cp:revision>
  <dcterms:created xsi:type="dcterms:W3CDTF">2018-09-02T11:05:27Z</dcterms:created>
  <dcterms:modified xsi:type="dcterms:W3CDTF">2023-10-10T13:13:34Z</dcterms:modified>
</cp:coreProperties>
</file>