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60" r:id="rId3"/>
    <p:sldId id="257" r:id="rId4"/>
    <p:sldId id="258" r:id="rId5"/>
    <p:sldId id="259" r:id="rId6"/>
    <p:sldId id="266" r:id="rId7"/>
    <p:sldId id="267" r:id="rId8"/>
    <p:sldId id="268" r:id="rId9"/>
    <p:sldId id="270" r:id="rId10"/>
    <p:sldId id="269" r:id="rId11"/>
    <p:sldId id="271" r:id="rId12"/>
    <p:sldId id="262" r:id="rId13"/>
    <p:sldId id="261" r:id="rId14"/>
    <p:sldId id="272" r:id="rId15"/>
    <p:sldId id="263"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2A9E0-47E7-46B2-86E9-D95719233F2E}" type="datetimeFigureOut">
              <a:rPr lang="en-GB" smtClean="0"/>
              <a:t>21/11/2023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AF19F-7B64-45AE-9BD3-ECA727279FBB}" type="slidenum">
              <a:rPr lang="en-GB" smtClean="0"/>
              <a:t>‹#›</a:t>
            </a:fld>
            <a:endParaRPr lang="en-GB"/>
          </a:p>
        </p:txBody>
      </p:sp>
    </p:spTree>
    <p:extLst>
      <p:ext uri="{BB962C8B-B14F-4D97-AF65-F5344CB8AC3E}">
        <p14:creationId xmlns:p14="http://schemas.microsoft.com/office/powerpoint/2010/main" val="661404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9896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11161240"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70941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11/21/2023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Early Years</a:t>
            </a:r>
            <a:r>
              <a:rPr lang="en-GB" smtClean="0"/>
              <a:t> </a:t>
            </a:r>
            <a:r>
              <a:rPr lang="en-GB" dirty="0" smtClean="0"/>
              <a:t>Reading Quick </a:t>
            </a:r>
            <a:r>
              <a:rPr lang="en-GB" smtClean="0"/>
              <a:t>Start </a:t>
            </a:r>
            <a:r>
              <a:rPr lang="en-GB" smtClean="0"/>
              <a:t>2023</a:t>
            </a:r>
            <a:endParaRPr lang="en-GB" dirty="0"/>
          </a:p>
        </p:txBody>
      </p:sp>
    </p:spTree>
    <p:extLst>
      <p:ext uri="{BB962C8B-B14F-4D97-AF65-F5344CB8AC3E}">
        <p14:creationId xmlns:p14="http://schemas.microsoft.com/office/powerpoint/2010/main" val="1466360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51" y="-479"/>
            <a:ext cx="12193702" cy="6858957"/>
          </a:xfrm>
          <a:prstGeom prst="rect">
            <a:avLst/>
          </a:prstGeom>
        </p:spPr>
      </p:pic>
    </p:spTree>
    <p:extLst>
      <p:ext uri="{BB962C8B-B14F-4D97-AF65-F5344CB8AC3E}">
        <p14:creationId xmlns:p14="http://schemas.microsoft.com/office/powerpoint/2010/main" val="208947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51" y="-479"/>
            <a:ext cx="12193702" cy="6858957"/>
          </a:xfrm>
          <a:prstGeom prst="rect">
            <a:avLst/>
          </a:prstGeom>
        </p:spPr>
      </p:pic>
    </p:spTree>
    <p:extLst>
      <p:ext uri="{BB962C8B-B14F-4D97-AF65-F5344CB8AC3E}">
        <p14:creationId xmlns:p14="http://schemas.microsoft.com/office/powerpoint/2010/main" val="182894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Avoid:</a:t>
            </a:r>
            <a:endParaRPr lang="en-GB" dirty="0"/>
          </a:p>
        </p:txBody>
      </p:sp>
      <p:sp>
        <p:nvSpPr>
          <p:cNvPr id="3" name="Content Placeholder 2"/>
          <p:cNvSpPr>
            <a:spLocks noGrp="1"/>
          </p:cNvSpPr>
          <p:nvPr>
            <p:ph idx="1"/>
          </p:nvPr>
        </p:nvSpPr>
        <p:spPr>
          <a:xfrm>
            <a:off x="677334" y="1479665"/>
            <a:ext cx="8596668" cy="4561697"/>
          </a:xfrm>
        </p:spPr>
        <p:txBody>
          <a:bodyPr/>
          <a:lstStyle/>
          <a:p>
            <a:r>
              <a:rPr lang="en-GB" dirty="0" smtClean="0"/>
              <a:t>Asking </a:t>
            </a:r>
            <a:r>
              <a:rPr lang="en-GB" dirty="0"/>
              <a:t>children to guess words from the context or pictures, reading whole words or use of any other strategy to guess words</a:t>
            </a:r>
            <a:r>
              <a:rPr lang="en-GB" dirty="0" smtClean="0"/>
              <a:t>.</a:t>
            </a:r>
          </a:p>
          <a:p>
            <a:r>
              <a:rPr lang="en-GB" dirty="0"/>
              <a:t>Teaching letter names (including singing alphabet songs). This is not helpful to children at this stage; it causes confusion. Letter names will be taught in Reception at an appropriate point, once digraphs have been introduced. </a:t>
            </a:r>
            <a:endParaRPr lang="en-GB" dirty="0" smtClean="0"/>
          </a:p>
          <a:p>
            <a:r>
              <a:rPr lang="en-GB" dirty="0" smtClean="0"/>
              <a:t>Inaccurate </a:t>
            </a:r>
            <a:r>
              <a:rPr lang="en-GB" dirty="0"/>
              <a:t>enunciation of pure sounds (see the download ‘How to say the Phase 2 sounds’). There are also three videos which show you how to pronounce the sounds in the ‘For parents’ area of the website. These are organised by the term that children will learn them in Reception: Autumn 1, Autumn 2 and Spring 1</a:t>
            </a:r>
            <a:r>
              <a:rPr lang="en-GB" dirty="0" smtClean="0"/>
              <a:t>.</a:t>
            </a:r>
          </a:p>
          <a:p>
            <a:endParaRPr lang="en-GB" dirty="0" smtClean="0"/>
          </a:p>
        </p:txBody>
      </p:sp>
    </p:spTree>
    <p:extLst>
      <p:ext uri="{BB962C8B-B14F-4D97-AF65-F5344CB8AC3E}">
        <p14:creationId xmlns:p14="http://schemas.microsoft.com/office/powerpoint/2010/main" val="1612303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1876"/>
          </a:xfrm>
        </p:spPr>
        <p:txBody>
          <a:bodyPr/>
          <a:lstStyle/>
          <a:p>
            <a:r>
              <a:rPr lang="en-GB" dirty="0" smtClean="0"/>
              <a:t>How to Help at Home</a:t>
            </a:r>
            <a:endParaRPr lang="en-GB" dirty="0"/>
          </a:p>
        </p:txBody>
      </p:sp>
      <p:sp>
        <p:nvSpPr>
          <p:cNvPr id="3" name="Content Placeholder 2"/>
          <p:cNvSpPr>
            <a:spLocks noGrp="1"/>
          </p:cNvSpPr>
          <p:nvPr>
            <p:ph idx="1"/>
          </p:nvPr>
        </p:nvSpPr>
        <p:spPr>
          <a:xfrm>
            <a:off x="677334" y="1255223"/>
            <a:ext cx="8596668" cy="4786140"/>
          </a:xfrm>
        </p:spPr>
        <p:txBody>
          <a:bodyPr/>
          <a:lstStyle/>
          <a:p>
            <a:r>
              <a:rPr lang="en-GB" dirty="0" smtClean="0"/>
              <a:t>Regular opportunities to share a book with your child e.g. bedtime story, quiet time etc. </a:t>
            </a:r>
          </a:p>
          <a:p>
            <a:r>
              <a:rPr lang="en-GB" dirty="0" smtClean="0"/>
              <a:t>Model reading e.g. holding the book the correct way up, pointing to text as you read it, pointing out the front/back cover etc. discussing what is happening in the pictures before reading the text. </a:t>
            </a:r>
          </a:p>
          <a:p>
            <a:r>
              <a:rPr lang="en-GB" dirty="0" smtClean="0"/>
              <a:t>Singing nursery rhymes</a:t>
            </a:r>
          </a:p>
          <a:p>
            <a:r>
              <a:rPr lang="en-GB" dirty="0" smtClean="0"/>
              <a:t>Discussing text in the environment e.g. shopping list, signs, symbols, logos etc. Model reading them to your child. </a:t>
            </a:r>
          </a:p>
          <a:p>
            <a:r>
              <a:rPr lang="en-GB" dirty="0" smtClean="0"/>
              <a:t>Visit the library and encourage your child to choose their own books. </a:t>
            </a:r>
            <a:endParaRPr lang="en-GB" dirty="0"/>
          </a:p>
        </p:txBody>
      </p:sp>
    </p:spTree>
    <p:extLst>
      <p:ext uri="{BB962C8B-B14F-4D97-AF65-F5344CB8AC3E}">
        <p14:creationId xmlns:p14="http://schemas.microsoft.com/office/powerpoint/2010/main" val="1259024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51" y="-479"/>
            <a:ext cx="12193702" cy="6858957"/>
          </a:xfrm>
          <a:prstGeom prst="rect">
            <a:avLst/>
          </a:prstGeom>
        </p:spPr>
      </p:pic>
    </p:spTree>
    <p:extLst>
      <p:ext uri="{BB962C8B-B14F-4D97-AF65-F5344CB8AC3E}">
        <p14:creationId xmlns:p14="http://schemas.microsoft.com/office/powerpoint/2010/main" val="232840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Nursery Rhymes</a:t>
            </a:r>
            <a:endParaRPr lang="en-GB" dirty="0"/>
          </a:p>
        </p:txBody>
      </p:sp>
      <p:sp>
        <p:nvSpPr>
          <p:cNvPr id="3" name="Content Placeholder 2"/>
          <p:cNvSpPr>
            <a:spLocks noGrp="1"/>
          </p:cNvSpPr>
          <p:nvPr>
            <p:ph idx="1"/>
          </p:nvPr>
        </p:nvSpPr>
        <p:spPr>
          <a:xfrm>
            <a:off x="677334" y="1438103"/>
            <a:ext cx="8596668" cy="4603260"/>
          </a:xfrm>
        </p:spPr>
        <p:txBody>
          <a:bodyPr/>
          <a:lstStyle/>
          <a:p>
            <a:r>
              <a:rPr lang="en-GB" dirty="0"/>
              <a:t>Singing a range of nursery rhymes and action rhymes must be part of the daily routine. </a:t>
            </a:r>
            <a:endParaRPr lang="en-GB" dirty="0" smtClean="0"/>
          </a:p>
          <a:p>
            <a:r>
              <a:rPr lang="en-GB" dirty="0" smtClean="0"/>
              <a:t>Children </a:t>
            </a:r>
            <a:r>
              <a:rPr lang="en-GB" dirty="0"/>
              <a:t>need to experience a rich repertoire of nursery rhymes and action rhymes that include multi-sensory experiences, such as action rhymes in which children have to add claps, knee pats or foot stamps, or move in a particular way</a:t>
            </a:r>
            <a:r>
              <a:rPr lang="en-GB" dirty="0" smtClean="0"/>
              <a:t>.</a:t>
            </a:r>
          </a:p>
          <a:p>
            <a:r>
              <a:rPr lang="en-GB" dirty="0" smtClean="0"/>
              <a:t> </a:t>
            </a:r>
            <a:r>
              <a:rPr lang="en-GB" dirty="0"/>
              <a:t>They need to build a stock of rhymes through hearing them in different contexts. To share nursery rhymes and action rhymes in an effective way</a:t>
            </a:r>
            <a:r>
              <a:rPr lang="en-GB" dirty="0" smtClean="0"/>
              <a:t>:</a:t>
            </a:r>
          </a:p>
          <a:p>
            <a:pPr lvl="1"/>
            <a:r>
              <a:rPr lang="en-GB" dirty="0" smtClean="0"/>
              <a:t> Use </a:t>
            </a:r>
            <a:r>
              <a:rPr lang="en-GB" dirty="0"/>
              <a:t>a wide range of nursery rhymes and action rhymes. </a:t>
            </a:r>
            <a:endParaRPr lang="en-GB" dirty="0" smtClean="0"/>
          </a:p>
          <a:p>
            <a:pPr lvl="1"/>
            <a:r>
              <a:rPr lang="en-GB" dirty="0" smtClean="0"/>
              <a:t>Repeat </a:t>
            </a:r>
            <a:r>
              <a:rPr lang="en-GB" dirty="0"/>
              <a:t>these often, so that children learn the words and actions for themselves. </a:t>
            </a:r>
            <a:endParaRPr lang="en-GB" dirty="0" smtClean="0"/>
          </a:p>
          <a:p>
            <a:pPr lvl="1"/>
            <a:r>
              <a:rPr lang="en-GB" dirty="0" smtClean="0"/>
              <a:t>Use </a:t>
            </a:r>
            <a:r>
              <a:rPr lang="en-GB" dirty="0"/>
              <a:t>actions and clapping</a:t>
            </a:r>
            <a:r>
              <a:rPr lang="en-GB" dirty="0" smtClean="0"/>
              <a:t>.</a:t>
            </a:r>
          </a:p>
          <a:p>
            <a:pPr lvl="1"/>
            <a:r>
              <a:rPr lang="en-GB" dirty="0" smtClean="0"/>
              <a:t>Use </a:t>
            </a:r>
            <a:r>
              <a:rPr lang="en-GB" dirty="0"/>
              <a:t>different voices and sound effects. </a:t>
            </a:r>
          </a:p>
        </p:txBody>
      </p:sp>
    </p:spTree>
    <p:extLst>
      <p:ext uri="{BB962C8B-B14F-4D97-AF65-F5344CB8AC3E}">
        <p14:creationId xmlns:p14="http://schemas.microsoft.com/office/powerpoint/2010/main" val="903733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360" y="0"/>
            <a:ext cx="9793088" cy="1152128"/>
          </a:xfrm>
        </p:spPr>
        <p:txBody>
          <a:bodyPr/>
          <a:lstStyle/>
          <a:p>
            <a:r>
              <a:rPr lang="en-GB" dirty="0" smtClean="0"/>
              <a:t>Local libraries </a:t>
            </a:r>
            <a:endParaRPr lang="en-GB" dirty="0"/>
          </a:p>
        </p:txBody>
      </p:sp>
      <p:graphicFrame>
        <p:nvGraphicFramePr>
          <p:cNvPr id="4" name="Table 3"/>
          <p:cNvGraphicFramePr>
            <a:graphicFrameLocks noGrp="1"/>
          </p:cNvGraphicFramePr>
          <p:nvPr>
            <p:extLst/>
          </p:nvPr>
        </p:nvGraphicFramePr>
        <p:xfrm>
          <a:off x="983432" y="1412775"/>
          <a:ext cx="9716628" cy="4600589"/>
        </p:xfrm>
        <a:graphic>
          <a:graphicData uri="http://schemas.openxmlformats.org/drawingml/2006/table">
            <a:tbl>
              <a:tblPr firstRow="1" bandRow="1">
                <a:tableStyleId>{5C22544A-7EE6-4342-B048-85BDC9FD1C3A}</a:tableStyleId>
              </a:tblPr>
              <a:tblGrid>
                <a:gridCol w="4858314">
                  <a:extLst>
                    <a:ext uri="{9D8B030D-6E8A-4147-A177-3AD203B41FA5}">
                      <a16:colId xmlns:a16="http://schemas.microsoft.com/office/drawing/2014/main" val="1016472787"/>
                    </a:ext>
                  </a:extLst>
                </a:gridCol>
                <a:gridCol w="4858314">
                  <a:extLst>
                    <a:ext uri="{9D8B030D-6E8A-4147-A177-3AD203B41FA5}">
                      <a16:colId xmlns:a16="http://schemas.microsoft.com/office/drawing/2014/main" val="1140541406"/>
                    </a:ext>
                  </a:extLst>
                </a:gridCol>
              </a:tblGrid>
              <a:tr h="1110952">
                <a:tc>
                  <a:txBody>
                    <a:bodyPr/>
                    <a:lstStyle/>
                    <a:p>
                      <a:r>
                        <a:rPr lang="en-GB" sz="2800" dirty="0" err="1" smtClean="0"/>
                        <a:t>Whinmoor</a:t>
                      </a:r>
                      <a:r>
                        <a:rPr lang="en-GB" sz="2800" dirty="0" smtClean="0"/>
                        <a:t> Library </a:t>
                      </a:r>
                    </a:p>
                    <a:p>
                      <a:r>
                        <a:rPr lang="en-GB" sz="2800" dirty="0" err="1" smtClean="0"/>
                        <a:t>Naburn</a:t>
                      </a:r>
                      <a:r>
                        <a:rPr lang="en-GB" sz="2800" baseline="0" dirty="0" smtClean="0"/>
                        <a:t> Approach</a:t>
                      </a:r>
                      <a:endParaRPr lang="en-GB" sz="2800" dirty="0"/>
                    </a:p>
                  </a:txBody>
                  <a:tcPr/>
                </a:tc>
                <a:tc>
                  <a:txBody>
                    <a:bodyPr/>
                    <a:lstStyle/>
                    <a:p>
                      <a:r>
                        <a:rPr lang="en-US" sz="2800" dirty="0" err="1" smtClean="0"/>
                        <a:t>Crossgates</a:t>
                      </a:r>
                      <a:r>
                        <a:rPr lang="en-US" sz="2800" dirty="0" smtClean="0"/>
                        <a:t> Library</a:t>
                      </a:r>
                    </a:p>
                    <a:p>
                      <a:r>
                        <a:rPr lang="en-US" sz="2800" dirty="0" err="1" smtClean="0"/>
                        <a:t>Crossgates</a:t>
                      </a:r>
                      <a:r>
                        <a:rPr lang="en-US" sz="2800" dirty="0" smtClean="0"/>
                        <a:t> Shopping Centre</a:t>
                      </a:r>
                    </a:p>
                    <a:p>
                      <a:r>
                        <a:rPr lang="en-US" sz="2800" dirty="0" smtClean="0"/>
                        <a:t>Station Road</a:t>
                      </a:r>
                    </a:p>
                  </a:txBody>
                  <a:tcPr/>
                </a:tc>
                <a:extLst>
                  <a:ext uri="{0D108BD9-81ED-4DB2-BD59-A6C34878D82A}">
                    <a16:rowId xmlns:a16="http://schemas.microsoft.com/office/drawing/2014/main" val="1383738909"/>
                  </a:ext>
                </a:extLst>
              </a:tr>
              <a:tr h="3228989">
                <a:tc>
                  <a:txBody>
                    <a:bodyPr/>
                    <a:lstStyle/>
                    <a:p>
                      <a:r>
                        <a:rPr lang="en-US" sz="2800" dirty="0" smtClean="0"/>
                        <a:t>Monday</a:t>
                      </a:r>
                      <a:r>
                        <a:rPr lang="en-US" sz="2800" baseline="0" dirty="0" smtClean="0"/>
                        <a:t> - </a:t>
                      </a:r>
                      <a:r>
                        <a:rPr lang="en-US" sz="2800" dirty="0" smtClean="0"/>
                        <a:t>10am to 1pm</a:t>
                      </a:r>
                    </a:p>
                    <a:p>
                      <a:r>
                        <a:rPr lang="en-US" sz="2800" dirty="0" smtClean="0"/>
                        <a:t>Tuesday - Closed</a:t>
                      </a:r>
                    </a:p>
                    <a:p>
                      <a:r>
                        <a:rPr lang="en-US" sz="2800" dirty="0" smtClean="0"/>
                        <a:t>Wednesday	 - 2pm to 6pm</a:t>
                      </a:r>
                    </a:p>
                    <a:p>
                      <a:r>
                        <a:rPr lang="en-US" sz="2800" dirty="0" smtClean="0"/>
                        <a:t>Thursday</a:t>
                      </a:r>
                      <a:r>
                        <a:rPr lang="en-US" sz="2800" baseline="0" dirty="0" smtClean="0"/>
                        <a:t> - </a:t>
                      </a:r>
                      <a:r>
                        <a:rPr lang="en-US" sz="2800" dirty="0" smtClean="0"/>
                        <a:t>Closed</a:t>
                      </a:r>
                    </a:p>
                    <a:p>
                      <a:r>
                        <a:rPr lang="en-US" sz="2800" dirty="0" smtClean="0"/>
                        <a:t>Friday</a:t>
                      </a:r>
                      <a:r>
                        <a:rPr lang="en-US" sz="2800" baseline="0" dirty="0" smtClean="0"/>
                        <a:t> - </a:t>
                      </a:r>
                      <a:r>
                        <a:rPr lang="en-US" sz="2800" dirty="0" smtClean="0"/>
                        <a:t>Closed</a:t>
                      </a:r>
                    </a:p>
                    <a:p>
                      <a:r>
                        <a:rPr lang="en-US" sz="2800" dirty="0" smtClean="0"/>
                        <a:t>Saturday</a:t>
                      </a:r>
                      <a:r>
                        <a:rPr lang="en-US" sz="2800" baseline="0" dirty="0" smtClean="0"/>
                        <a:t> - </a:t>
                      </a:r>
                      <a:r>
                        <a:rPr lang="en-US" sz="2800" dirty="0" smtClean="0"/>
                        <a:t>10am to 1pm</a:t>
                      </a:r>
                    </a:p>
                    <a:p>
                      <a:r>
                        <a:rPr lang="en-US" sz="2800" dirty="0" smtClean="0"/>
                        <a:t>Sunday</a:t>
                      </a:r>
                      <a:r>
                        <a:rPr lang="en-US" sz="2800" baseline="0" dirty="0" smtClean="0"/>
                        <a:t> - </a:t>
                      </a:r>
                      <a:r>
                        <a:rPr lang="en-US" sz="2800" dirty="0" smtClean="0"/>
                        <a:t>Closed</a:t>
                      </a:r>
                      <a:endParaRPr lang="en-GB" sz="2800" dirty="0"/>
                    </a:p>
                  </a:txBody>
                  <a:tcPr/>
                </a:tc>
                <a:tc>
                  <a:txBody>
                    <a:bodyPr/>
                    <a:lstStyle/>
                    <a:p>
                      <a:r>
                        <a:rPr lang="en-US" sz="2800" dirty="0" smtClean="0"/>
                        <a:t>Monday</a:t>
                      </a:r>
                      <a:r>
                        <a:rPr lang="en-US" sz="2800" baseline="0" dirty="0" smtClean="0"/>
                        <a:t> - </a:t>
                      </a:r>
                      <a:r>
                        <a:rPr lang="en-US" sz="2800" dirty="0" smtClean="0"/>
                        <a:t>9am to 5pm</a:t>
                      </a:r>
                    </a:p>
                    <a:p>
                      <a:r>
                        <a:rPr lang="en-US" sz="2800" dirty="0" smtClean="0"/>
                        <a:t>Tuesday</a:t>
                      </a:r>
                      <a:r>
                        <a:rPr lang="en-US" sz="2800" baseline="0" dirty="0" smtClean="0"/>
                        <a:t> - </a:t>
                      </a:r>
                      <a:r>
                        <a:rPr lang="en-US" sz="2800" dirty="0" smtClean="0"/>
                        <a:t>10am to 5pm</a:t>
                      </a:r>
                    </a:p>
                    <a:p>
                      <a:r>
                        <a:rPr lang="en-US" sz="2800" dirty="0" smtClean="0"/>
                        <a:t>Wednesday</a:t>
                      </a:r>
                      <a:r>
                        <a:rPr lang="en-US" sz="2800" baseline="0" dirty="0" smtClean="0"/>
                        <a:t> - </a:t>
                      </a:r>
                      <a:r>
                        <a:rPr lang="en-US" sz="2800" dirty="0" smtClean="0"/>
                        <a:t>9am to 6pm</a:t>
                      </a:r>
                    </a:p>
                    <a:p>
                      <a:r>
                        <a:rPr lang="en-US" sz="2800" dirty="0" smtClean="0"/>
                        <a:t>Thursday</a:t>
                      </a:r>
                      <a:r>
                        <a:rPr lang="en-US" sz="2800" baseline="0" dirty="0" smtClean="0"/>
                        <a:t> - </a:t>
                      </a:r>
                      <a:r>
                        <a:rPr lang="en-US" sz="2800" dirty="0" smtClean="0"/>
                        <a:t>9am to 5pm</a:t>
                      </a:r>
                    </a:p>
                    <a:p>
                      <a:r>
                        <a:rPr lang="en-US" sz="2800" dirty="0" smtClean="0"/>
                        <a:t>Friday</a:t>
                      </a:r>
                      <a:r>
                        <a:rPr lang="en-US" sz="2800" baseline="0" dirty="0" smtClean="0"/>
                        <a:t> - </a:t>
                      </a:r>
                      <a:r>
                        <a:rPr lang="en-US" sz="2800" dirty="0" smtClean="0"/>
                        <a:t>9am to 5pm</a:t>
                      </a:r>
                    </a:p>
                    <a:p>
                      <a:r>
                        <a:rPr lang="en-US" sz="2800" dirty="0" smtClean="0"/>
                        <a:t>Saturday</a:t>
                      </a:r>
                      <a:r>
                        <a:rPr lang="en-US" sz="2800" baseline="0" dirty="0" smtClean="0"/>
                        <a:t> - </a:t>
                      </a:r>
                      <a:r>
                        <a:rPr lang="en-US" sz="2800" dirty="0" smtClean="0"/>
                        <a:t>9am to 4pm</a:t>
                      </a:r>
                    </a:p>
                    <a:p>
                      <a:r>
                        <a:rPr lang="en-US" sz="2800" dirty="0" smtClean="0"/>
                        <a:t>Sunday</a:t>
                      </a:r>
                      <a:r>
                        <a:rPr lang="en-US" sz="2800" baseline="0" dirty="0" smtClean="0"/>
                        <a:t> - </a:t>
                      </a:r>
                      <a:r>
                        <a:rPr lang="en-US" sz="2800" dirty="0" smtClean="0"/>
                        <a:t>Closed</a:t>
                      </a:r>
                      <a:endParaRPr lang="en-GB" sz="2800" dirty="0"/>
                    </a:p>
                  </a:txBody>
                  <a:tcPr/>
                </a:tc>
                <a:extLst>
                  <a:ext uri="{0D108BD9-81ED-4DB2-BD59-A6C34878D82A}">
                    <a16:rowId xmlns:a16="http://schemas.microsoft.com/office/drawing/2014/main" val="1246417848"/>
                  </a:ext>
                </a:extLst>
              </a:tr>
            </a:tbl>
          </a:graphicData>
        </a:graphic>
      </p:graphicFrame>
    </p:spTree>
    <p:extLst>
      <p:ext uri="{BB962C8B-B14F-4D97-AF65-F5344CB8AC3E}">
        <p14:creationId xmlns:p14="http://schemas.microsoft.com/office/powerpoint/2010/main" val="151592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956" y="160713"/>
            <a:ext cx="9339502" cy="1320800"/>
          </a:xfrm>
        </p:spPr>
        <p:txBody>
          <a:bodyPr>
            <a:noAutofit/>
          </a:bodyPr>
          <a:lstStyle/>
          <a:p>
            <a:pPr algn="ctr"/>
            <a:r>
              <a:rPr lang="en-GB" sz="7200" b="1" dirty="0" smtClean="0">
                <a:ln w="22225">
                  <a:solidFill>
                    <a:schemeClr val="accent2"/>
                  </a:solidFill>
                  <a:prstDash val="solid"/>
                </a:ln>
                <a:solidFill>
                  <a:schemeClr val="accent2">
                    <a:lumMod val="40000"/>
                    <a:lumOff val="60000"/>
                  </a:schemeClr>
                </a:solidFill>
              </a:rPr>
              <a:t>A love of reading is the biggest indicator of future academic success. </a:t>
            </a:r>
            <a:br>
              <a:rPr lang="en-GB" sz="7200" b="1" dirty="0" smtClean="0">
                <a:ln w="22225">
                  <a:solidFill>
                    <a:schemeClr val="accent2"/>
                  </a:solidFill>
                  <a:prstDash val="solid"/>
                </a:ln>
                <a:solidFill>
                  <a:schemeClr val="accent2">
                    <a:lumMod val="40000"/>
                    <a:lumOff val="60000"/>
                  </a:schemeClr>
                </a:solidFill>
              </a:rPr>
            </a:br>
            <a:r>
              <a:rPr lang="en-GB" sz="4400" b="1" dirty="0" smtClean="0">
                <a:ln w="22225">
                  <a:solidFill>
                    <a:schemeClr val="accent2"/>
                  </a:solidFill>
                  <a:prstDash val="solid"/>
                </a:ln>
                <a:solidFill>
                  <a:schemeClr val="accent2">
                    <a:lumMod val="40000"/>
                    <a:lumOff val="60000"/>
                  </a:schemeClr>
                </a:solidFill>
              </a:rPr>
              <a:t>OECD (The Organisation for Economic Co-operation and Development)</a:t>
            </a:r>
            <a:endParaRPr lang="en-GB" sz="72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13406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Nursery Expectations</a:t>
            </a:r>
            <a:endParaRPr lang="en-GB" dirty="0"/>
          </a:p>
        </p:txBody>
      </p:sp>
      <p:sp>
        <p:nvSpPr>
          <p:cNvPr id="3" name="Content Placeholder 2"/>
          <p:cNvSpPr>
            <a:spLocks noGrp="1"/>
          </p:cNvSpPr>
          <p:nvPr>
            <p:ph idx="1"/>
          </p:nvPr>
        </p:nvSpPr>
        <p:spPr>
          <a:xfrm>
            <a:off x="677333" y="1201783"/>
            <a:ext cx="9002243" cy="5486400"/>
          </a:xfrm>
        </p:spPr>
        <p:txBody>
          <a:bodyPr>
            <a:normAutofit/>
          </a:bodyPr>
          <a:lstStyle/>
          <a:p>
            <a:r>
              <a:rPr lang="en-GB" dirty="0" smtClean="0"/>
              <a:t>Understand the five key elements of print:</a:t>
            </a:r>
          </a:p>
          <a:p>
            <a:pPr lvl="1"/>
            <a:r>
              <a:rPr lang="en-GB" dirty="0" smtClean="0"/>
              <a:t>Print </a:t>
            </a:r>
            <a:r>
              <a:rPr lang="en-GB" dirty="0"/>
              <a:t>has </a:t>
            </a:r>
            <a:r>
              <a:rPr lang="en-GB" dirty="0" smtClean="0"/>
              <a:t>meaning,</a:t>
            </a:r>
          </a:p>
          <a:p>
            <a:pPr lvl="1"/>
            <a:r>
              <a:rPr lang="en-GB" dirty="0" smtClean="0"/>
              <a:t>Print </a:t>
            </a:r>
            <a:r>
              <a:rPr lang="en-GB" dirty="0"/>
              <a:t>can have different purposes, </a:t>
            </a:r>
            <a:endParaRPr lang="en-GB" dirty="0" smtClean="0"/>
          </a:p>
          <a:p>
            <a:pPr lvl="1"/>
            <a:r>
              <a:rPr lang="en-GB" dirty="0" smtClean="0"/>
              <a:t>We </a:t>
            </a:r>
            <a:r>
              <a:rPr lang="en-GB" dirty="0"/>
              <a:t>read English text from left to right and top to bottom, </a:t>
            </a:r>
            <a:endParaRPr lang="en-GB" dirty="0" smtClean="0"/>
          </a:p>
          <a:p>
            <a:pPr lvl="1"/>
            <a:r>
              <a:rPr lang="en-GB" dirty="0" smtClean="0"/>
              <a:t>The </a:t>
            </a:r>
            <a:r>
              <a:rPr lang="en-GB" dirty="0"/>
              <a:t>names of different parts of a </a:t>
            </a:r>
            <a:r>
              <a:rPr lang="en-GB" dirty="0" smtClean="0"/>
              <a:t>book,</a:t>
            </a:r>
          </a:p>
          <a:p>
            <a:pPr lvl="1"/>
            <a:r>
              <a:rPr lang="en-GB" dirty="0" smtClean="0"/>
              <a:t>Page </a:t>
            </a:r>
            <a:r>
              <a:rPr lang="en-GB" dirty="0"/>
              <a:t>sequencing. </a:t>
            </a:r>
            <a:endParaRPr lang="en-GB" dirty="0" smtClean="0"/>
          </a:p>
          <a:p>
            <a:r>
              <a:rPr lang="en-GB" dirty="0" smtClean="0"/>
              <a:t>Develop their phonological awareness so that they can:</a:t>
            </a:r>
          </a:p>
          <a:p>
            <a:pPr lvl="1"/>
            <a:r>
              <a:rPr lang="en-GB" dirty="0" smtClean="0"/>
              <a:t>Spot and suggest rhymes,</a:t>
            </a:r>
          </a:p>
          <a:p>
            <a:pPr lvl="1"/>
            <a:r>
              <a:rPr lang="en-GB" dirty="0" smtClean="0"/>
              <a:t>Count or clap syllables in a word</a:t>
            </a:r>
          </a:p>
          <a:p>
            <a:pPr lvl="1"/>
            <a:r>
              <a:rPr lang="en-GB" dirty="0" smtClean="0"/>
              <a:t>Recognise words with the same initial sound, such as money and mother.</a:t>
            </a:r>
          </a:p>
          <a:p>
            <a:r>
              <a:rPr lang="en-GB" dirty="0" smtClean="0"/>
              <a:t>Engage in extended conversations about stories, learning new vocabulary</a:t>
            </a:r>
          </a:p>
          <a:p>
            <a:r>
              <a:rPr lang="en-GB" dirty="0" smtClean="0"/>
              <a:t>Hold books the correct way up, look at the pictures and discuss what they think is happening. </a:t>
            </a:r>
          </a:p>
        </p:txBody>
      </p:sp>
    </p:spTree>
    <p:extLst>
      <p:ext uri="{BB962C8B-B14F-4D97-AF65-F5344CB8AC3E}">
        <p14:creationId xmlns:p14="http://schemas.microsoft.com/office/powerpoint/2010/main" val="3164197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Love of Reading!</a:t>
            </a:r>
            <a:endParaRPr lang="en-GB" dirty="0"/>
          </a:p>
        </p:txBody>
      </p:sp>
      <p:sp>
        <p:nvSpPr>
          <p:cNvPr id="3" name="Content Placeholder 2"/>
          <p:cNvSpPr>
            <a:spLocks noGrp="1"/>
          </p:cNvSpPr>
          <p:nvPr>
            <p:ph idx="1"/>
          </p:nvPr>
        </p:nvSpPr>
        <p:spPr/>
        <p:txBody>
          <a:bodyPr/>
          <a:lstStyle/>
          <a:p>
            <a:r>
              <a:rPr lang="en-GB" sz="2400" dirty="0" smtClean="0"/>
              <a:t>Whole Class Reading sessions</a:t>
            </a:r>
          </a:p>
          <a:p>
            <a:r>
              <a:rPr lang="en-GB" sz="2400" dirty="0" smtClean="0"/>
              <a:t>Drop Everything and Read sessions</a:t>
            </a:r>
          </a:p>
          <a:p>
            <a:r>
              <a:rPr lang="en-GB" sz="2400" dirty="0" smtClean="0"/>
              <a:t>Reading Areas – reading buddies, voting blocks, multiple copies of texts</a:t>
            </a:r>
          </a:p>
          <a:p>
            <a:r>
              <a:rPr lang="en-GB" sz="2400" dirty="0" smtClean="0"/>
              <a:t>Love of Reading sessions</a:t>
            </a:r>
          </a:p>
          <a:p>
            <a:r>
              <a:rPr lang="en-GB" sz="2400" dirty="0" smtClean="0"/>
              <a:t>Reading spines</a:t>
            </a:r>
          </a:p>
          <a:p>
            <a:r>
              <a:rPr lang="en-GB" sz="2400" dirty="0" smtClean="0"/>
              <a:t>Class Novels</a:t>
            </a:r>
          </a:p>
          <a:p>
            <a:r>
              <a:rPr lang="en-GB" sz="2400" dirty="0" smtClean="0"/>
              <a:t>1:1 Reading with an adult</a:t>
            </a:r>
          </a:p>
          <a:p>
            <a:endParaRPr lang="en-GB" dirty="0"/>
          </a:p>
        </p:txBody>
      </p:sp>
    </p:spTree>
    <p:extLst>
      <p:ext uri="{BB962C8B-B14F-4D97-AF65-F5344CB8AC3E}">
        <p14:creationId xmlns:p14="http://schemas.microsoft.com/office/powerpoint/2010/main" val="834354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6275"/>
            <a:ext cx="8596668" cy="1320800"/>
          </a:xfrm>
        </p:spPr>
        <p:txBody>
          <a:bodyPr/>
          <a:lstStyle/>
          <a:p>
            <a:r>
              <a:rPr lang="en-GB" dirty="0" smtClean="0"/>
              <a:t>Phonics</a:t>
            </a:r>
            <a:endParaRPr lang="en-GB" dirty="0"/>
          </a:p>
        </p:txBody>
      </p:sp>
      <p:sp>
        <p:nvSpPr>
          <p:cNvPr id="3" name="Content Placeholder 2"/>
          <p:cNvSpPr>
            <a:spLocks noGrp="1"/>
          </p:cNvSpPr>
          <p:nvPr>
            <p:ph idx="1"/>
          </p:nvPr>
        </p:nvSpPr>
        <p:spPr>
          <a:xfrm>
            <a:off x="677334" y="757647"/>
            <a:ext cx="8596668" cy="5283716"/>
          </a:xfrm>
        </p:spPr>
        <p:txBody>
          <a:bodyPr/>
          <a:lstStyle/>
          <a:p>
            <a:r>
              <a:rPr lang="en-GB" dirty="0" smtClean="0"/>
              <a:t>We follow the Little </a:t>
            </a:r>
            <a:r>
              <a:rPr lang="en-GB" dirty="0" err="1" smtClean="0"/>
              <a:t>Wandle</a:t>
            </a:r>
            <a:r>
              <a:rPr lang="en-GB" dirty="0" smtClean="0"/>
              <a:t> – My Letters and Sounds Revised Framework</a:t>
            </a:r>
          </a:p>
          <a:p>
            <a:r>
              <a:rPr lang="en-GB" dirty="0" smtClean="0"/>
              <a:t>Foundations for phonics contributes to the provision for the Communication and Language and Literacy (</a:t>
            </a:r>
            <a:r>
              <a:rPr lang="en-GB" dirty="0" err="1" smtClean="0"/>
              <a:t>DfE</a:t>
            </a:r>
            <a:r>
              <a:rPr lang="en-GB" dirty="0" smtClean="0"/>
              <a:t> 2022) and is used alongside a language rich curriculum. </a:t>
            </a:r>
          </a:p>
          <a:p>
            <a:r>
              <a:rPr lang="en-GB" dirty="0" smtClean="0"/>
              <a:t>Activities that develop focussed listening and attention </a:t>
            </a:r>
          </a:p>
          <a:p>
            <a:pPr lvl="1"/>
            <a:r>
              <a:rPr lang="en-GB" dirty="0" smtClean="0"/>
              <a:t>Oral segmenting is the process of breaking words down into phonemes (smallest unit of sound)</a:t>
            </a:r>
          </a:p>
          <a:p>
            <a:pPr lvl="1"/>
            <a:r>
              <a:rPr lang="en-GB" dirty="0" smtClean="0"/>
              <a:t>Oral blending is the process of saying these sounds then blending them together into a word. </a:t>
            </a:r>
          </a:p>
          <a:p>
            <a:pPr lvl="1"/>
            <a:r>
              <a:rPr lang="en-GB" dirty="0" smtClean="0"/>
              <a:t>Daily Nursery activity – helps children ‘tune into’ sounds and are ready to start Phase 2 in Reception. Oral blending and segmenting will continue into Phase 2 and beyond. </a:t>
            </a:r>
          </a:p>
          <a:p>
            <a:r>
              <a:rPr lang="en-GB" dirty="0" smtClean="0"/>
              <a:t>Tuning into Sounds – enables children to begin to distinguish the initial sound in words. </a:t>
            </a:r>
          </a:p>
        </p:txBody>
      </p:sp>
    </p:spTree>
    <p:extLst>
      <p:ext uri="{BB962C8B-B14F-4D97-AF65-F5344CB8AC3E}">
        <p14:creationId xmlns:p14="http://schemas.microsoft.com/office/powerpoint/2010/main" val="820076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1" y="-479"/>
            <a:ext cx="12193702" cy="6858957"/>
          </a:xfrm>
          <a:prstGeom prst="rect">
            <a:avLst/>
          </a:prstGeom>
        </p:spPr>
      </p:pic>
    </p:spTree>
    <p:extLst>
      <p:ext uri="{BB962C8B-B14F-4D97-AF65-F5344CB8AC3E}">
        <p14:creationId xmlns:p14="http://schemas.microsoft.com/office/powerpoint/2010/main" val="290066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51" y="-479"/>
            <a:ext cx="12193702" cy="6858957"/>
          </a:xfrm>
          <a:prstGeom prst="rect">
            <a:avLst/>
          </a:prstGeom>
        </p:spPr>
      </p:pic>
    </p:spTree>
    <p:extLst>
      <p:ext uri="{BB962C8B-B14F-4D97-AF65-F5344CB8AC3E}">
        <p14:creationId xmlns:p14="http://schemas.microsoft.com/office/powerpoint/2010/main" val="3702774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Wandle </a:t>
            </a:r>
            <a:r>
              <a:rPr lang="en-US" dirty="0" err="1" smtClean="0"/>
              <a:t>Wesite</a:t>
            </a:r>
            <a:r>
              <a:rPr lang="en-US" dirty="0" smtClean="0"/>
              <a:t> </a:t>
            </a:r>
            <a:endParaRPr lang="en-GB" dirty="0"/>
          </a:p>
        </p:txBody>
      </p:sp>
      <p:sp>
        <p:nvSpPr>
          <p:cNvPr id="3" name="Content Placeholder 2"/>
          <p:cNvSpPr>
            <a:spLocks noGrp="1"/>
          </p:cNvSpPr>
          <p:nvPr>
            <p:ph idx="1"/>
          </p:nvPr>
        </p:nvSpPr>
        <p:spPr/>
        <p:txBody>
          <a:bodyPr>
            <a:normAutofit/>
          </a:bodyPr>
          <a:lstStyle/>
          <a:p>
            <a:r>
              <a:rPr lang="en-US" sz="3600" dirty="0" smtClean="0"/>
              <a:t>Tricky Words</a:t>
            </a:r>
          </a:p>
          <a:p>
            <a:r>
              <a:rPr lang="en-US" sz="3600" dirty="0" smtClean="0"/>
              <a:t>Phonemes and graphemes</a:t>
            </a:r>
          </a:p>
          <a:p>
            <a:r>
              <a:rPr lang="en-US" sz="3600" dirty="0" smtClean="0"/>
              <a:t>Correct pronunciation </a:t>
            </a:r>
          </a:p>
          <a:p>
            <a:endParaRPr lang="en-US" sz="3600" dirty="0"/>
          </a:p>
        </p:txBody>
      </p:sp>
    </p:spTree>
    <p:extLst>
      <p:ext uri="{BB962C8B-B14F-4D97-AF65-F5344CB8AC3E}">
        <p14:creationId xmlns:p14="http://schemas.microsoft.com/office/powerpoint/2010/main" val="1328630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51" y="-479"/>
            <a:ext cx="12193702" cy="6858957"/>
          </a:xfrm>
          <a:prstGeom prst="rect">
            <a:avLst/>
          </a:prstGeom>
        </p:spPr>
      </p:pic>
    </p:spTree>
    <p:extLst>
      <p:ext uri="{BB962C8B-B14F-4D97-AF65-F5344CB8AC3E}">
        <p14:creationId xmlns:p14="http://schemas.microsoft.com/office/powerpoint/2010/main" val="320118136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775</TotalTime>
  <Words>758</Words>
  <Application>Microsoft Office PowerPoint</Application>
  <PresentationFormat>Widescreen</PresentationFormat>
  <Paragraphs>73</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Early Years Reading Quick Start 2023</vt:lpstr>
      <vt:lpstr>A love of reading is the biggest indicator of future academic success.  OECD (The Organisation for Economic Co-operation and Development)</vt:lpstr>
      <vt:lpstr>Nursery Expectations</vt:lpstr>
      <vt:lpstr>Love of Reading!</vt:lpstr>
      <vt:lpstr>Phonics</vt:lpstr>
      <vt:lpstr>PowerPoint Presentation</vt:lpstr>
      <vt:lpstr>PowerPoint Presentation</vt:lpstr>
      <vt:lpstr>Little Wandle Wesite </vt:lpstr>
      <vt:lpstr>PowerPoint Presentation</vt:lpstr>
      <vt:lpstr>PowerPoint Presentation</vt:lpstr>
      <vt:lpstr>PowerPoint Presentation</vt:lpstr>
      <vt:lpstr>What to Avoid:</vt:lpstr>
      <vt:lpstr>How to Help at Home</vt:lpstr>
      <vt:lpstr>PowerPoint Presentation</vt:lpstr>
      <vt:lpstr>Nursery Rhymes</vt:lpstr>
      <vt:lpstr>Local libraries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Nursery Reading Quick Start 2022</dc:title>
  <dc:creator>Helen sharkey</dc:creator>
  <cp:lastModifiedBy>Lindsay Lindley</cp:lastModifiedBy>
  <cp:revision>12</cp:revision>
  <dcterms:created xsi:type="dcterms:W3CDTF">2022-11-15T17:21:26Z</dcterms:created>
  <dcterms:modified xsi:type="dcterms:W3CDTF">2023-11-21T15:20:46Z</dcterms:modified>
</cp:coreProperties>
</file>