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 id="2147483730" r:id="rId9"/>
  </p:sldMasterIdLst>
  <p:notesMasterIdLst>
    <p:notesMasterId r:id="rId39"/>
  </p:notesMasterIdLst>
  <p:sldIdLst>
    <p:sldId id="256" r:id="rId10"/>
    <p:sldId id="447" r:id="rId11"/>
    <p:sldId id="446" r:id="rId12"/>
    <p:sldId id="457" r:id="rId13"/>
    <p:sldId id="455" r:id="rId14"/>
    <p:sldId id="448" r:id="rId15"/>
    <p:sldId id="420" r:id="rId16"/>
    <p:sldId id="421" r:id="rId17"/>
    <p:sldId id="419" r:id="rId18"/>
    <p:sldId id="341" r:id="rId19"/>
    <p:sldId id="390" r:id="rId20"/>
    <p:sldId id="459" r:id="rId21"/>
    <p:sldId id="339" r:id="rId22"/>
    <p:sldId id="337" r:id="rId23"/>
    <p:sldId id="433" r:id="rId24"/>
    <p:sldId id="434" r:id="rId25"/>
    <p:sldId id="413" r:id="rId26"/>
    <p:sldId id="380" r:id="rId27"/>
    <p:sldId id="442" r:id="rId28"/>
    <p:sldId id="460" r:id="rId29"/>
    <p:sldId id="440" r:id="rId30"/>
    <p:sldId id="432" r:id="rId31"/>
    <p:sldId id="422" r:id="rId32"/>
    <p:sldId id="310" r:id="rId33"/>
    <p:sldId id="464" r:id="rId34"/>
    <p:sldId id="465" r:id="rId35"/>
    <p:sldId id="461" r:id="rId36"/>
    <p:sldId id="462" r:id="rId37"/>
    <p:sldId id="463" r:id="rId38"/>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98" d="100"/>
          <a:sy n="98" d="100"/>
        </p:scale>
        <p:origin x="30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31997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4679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7033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34288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0076214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8237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11612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50953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571276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03537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5358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69967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80040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12499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8122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79431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6128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20436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997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6.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8C86882-5437-3747-9A87-8CEFECD49F12}" type="slidenum">
              <a:rPr lang="en-US" altLang="en-US" smtClean="0"/>
              <a:pPr/>
              <a:t>‹#›</a:t>
            </a:fld>
            <a:endParaRPr lang="en-US" altLang="en-US"/>
          </a:p>
        </p:txBody>
      </p:sp>
      <p:pic>
        <p:nvPicPr>
          <p:cNvPr id="18" name="Picture 17">
            <a:extLst>
              <a:ext uri="{FF2B5EF4-FFF2-40B4-BE49-F238E27FC236}">
                <a16:creationId xmlns:a16="http://schemas.microsoft.com/office/drawing/2014/main" id="{CD1AB373-CFC7-C849-A174-915481BA7EC2}"/>
              </a:ext>
            </a:extLst>
          </p:cNvPr>
          <p:cNvPicPr>
            <a:picLocks noChangeAspect="1"/>
          </p:cNvPicPr>
          <p:nvPr userDrawn="1"/>
        </p:nvPicPr>
        <p:blipFill>
          <a:blip r:embed="rId20"/>
          <a:stretch>
            <a:fillRect/>
          </a:stretch>
        </p:blipFill>
        <p:spPr>
          <a:xfrm>
            <a:off x="10704512" y="260648"/>
            <a:ext cx="1224136" cy="1224136"/>
          </a:xfrm>
          <a:prstGeom prst="rect">
            <a:avLst/>
          </a:prstGeom>
        </p:spPr>
      </p:pic>
    </p:spTree>
    <p:extLst>
      <p:ext uri="{BB962C8B-B14F-4D97-AF65-F5344CB8AC3E}">
        <p14:creationId xmlns:p14="http://schemas.microsoft.com/office/powerpoint/2010/main" val="26987548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video" Target="https://www.youtube.com/embed/3C1KTDag0ZA"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25.tiff"/></Relationships>
</file>

<file path=ppt/slides/_rels/slide23.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normAutofit fontScale="90000"/>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normAutofit fontScale="92500" lnSpcReduction="20000"/>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p:txBody>
          <a:bodyPr>
            <a:normAutofit fontScale="90000"/>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normAutofit fontScale="90000"/>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normAutofit lnSpcReduction="10000"/>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normAutofit fontScale="90000"/>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normAutofit fontScale="90000"/>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773" t="8859" r="1484" b="18500"/>
          <a:stretch/>
        </p:blipFill>
        <p:spPr>
          <a:xfrm>
            <a:off x="0" y="1544216"/>
            <a:ext cx="11352584" cy="5313784"/>
          </a:xfrm>
          <a:prstGeom prst="rect">
            <a:avLst/>
          </a:prstGeom>
        </p:spPr>
      </p:pic>
      <p:sp>
        <p:nvSpPr>
          <p:cNvPr id="3" name="Title 2"/>
          <p:cNvSpPr>
            <a:spLocks noGrp="1"/>
          </p:cNvSpPr>
          <p:nvPr>
            <p:ph type="title"/>
          </p:nvPr>
        </p:nvSpPr>
        <p:spPr/>
        <p:txBody>
          <a:bodyPr/>
          <a:lstStyle/>
          <a:p>
            <a:r>
              <a:rPr lang="en-GB" dirty="0" smtClean="0"/>
              <a:t>Parent support from Little </a:t>
            </a:r>
            <a:r>
              <a:rPr lang="en-GB" dirty="0" err="1" smtClean="0"/>
              <a:t>Wandle</a:t>
            </a:r>
            <a:r>
              <a:rPr lang="en-GB" dirty="0" smtClean="0"/>
              <a:t> </a:t>
            </a:r>
            <a:endParaRPr lang="en-GB" dirty="0"/>
          </a:p>
        </p:txBody>
      </p:sp>
    </p:spTree>
    <p:extLst>
      <p:ext uri="{BB962C8B-B14F-4D97-AF65-F5344CB8AC3E}">
        <p14:creationId xmlns:p14="http://schemas.microsoft.com/office/powerpoint/2010/main" val="1713882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065" t="9641" r="4618" b="18500"/>
          <a:stretch/>
        </p:blipFill>
        <p:spPr>
          <a:xfrm>
            <a:off x="119336" y="1412776"/>
            <a:ext cx="11881321" cy="5256584"/>
          </a:xfrm>
          <a:prstGeom prst="rect">
            <a:avLst/>
          </a:prstGeom>
        </p:spPr>
      </p:pic>
    </p:spTree>
    <p:extLst>
      <p:ext uri="{BB962C8B-B14F-4D97-AF65-F5344CB8AC3E}">
        <p14:creationId xmlns:p14="http://schemas.microsoft.com/office/powerpoint/2010/main" val="140137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67408" y="2204864"/>
            <a:ext cx="11161240" cy="4392488"/>
          </a:xfrm>
        </p:spPr>
        <p:txBody>
          <a:bodyPr/>
          <a:lstStyle/>
          <a:p>
            <a:r>
              <a:rPr lang="en-GB" sz="4400" dirty="0" smtClean="0">
                <a:solidFill>
                  <a:srgbClr val="92D050"/>
                </a:solidFill>
              </a:rPr>
              <a:t> Love of Reading</a:t>
            </a:r>
          </a:p>
          <a:p>
            <a:endParaRPr lang="en-GB" sz="4400" dirty="0">
              <a:solidFill>
                <a:srgbClr val="92D050"/>
              </a:solidFill>
            </a:endParaRPr>
          </a:p>
          <a:p>
            <a:r>
              <a:rPr lang="en-GB" sz="4400" dirty="0" smtClean="0">
                <a:solidFill>
                  <a:srgbClr val="92D050"/>
                </a:solidFill>
              </a:rPr>
              <a:t> DEAR</a:t>
            </a:r>
          </a:p>
          <a:p>
            <a:endParaRPr lang="en-GB" sz="4400" dirty="0">
              <a:solidFill>
                <a:srgbClr val="92D050"/>
              </a:solidFill>
            </a:endParaRPr>
          </a:p>
          <a:p>
            <a:r>
              <a:rPr lang="en-GB" sz="4400" dirty="0" smtClean="0">
                <a:solidFill>
                  <a:srgbClr val="92D050"/>
                </a:solidFill>
              </a:rPr>
              <a:t> Whole Class Reading </a:t>
            </a:r>
            <a:endParaRPr lang="en-GB" sz="4400" dirty="0">
              <a:solidFill>
                <a:srgbClr val="92D050"/>
              </a:solidFill>
            </a:endParaRPr>
          </a:p>
        </p:txBody>
      </p:sp>
      <p:sp>
        <p:nvSpPr>
          <p:cNvPr id="3" name="Title 2"/>
          <p:cNvSpPr>
            <a:spLocks noGrp="1"/>
          </p:cNvSpPr>
          <p:nvPr>
            <p:ph type="title"/>
          </p:nvPr>
        </p:nvSpPr>
        <p:spPr>
          <a:xfrm>
            <a:off x="335360" y="116632"/>
            <a:ext cx="10297144" cy="1872208"/>
          </a:xfrm>
        </p:spPr>
        <p:txBody>
          <a:bodyPr>
            <a:normAutofit/>
          </a:bodyPr>
          <a:lstStyle/>
          <a:p>
            <a:r>
              <a:rPr lang="en-GB" sz="4800" b="1" dirty="0" smtClean="0">
                <a:solidFill>
                  <a:srgbClr val="92D050"/>
                </a:solidFill>
              </a:rPr>
              <a:t>Developing a life long relationship with books and reading</a:t>
            </a:r>
            <a:endParaRPr lang="en-GB" sz="4800" b="1" dirty="0">
              <a:solidFill>
                <a:srgbClr val="92D050"/>
              </a:solidFill>
            </a:endParaRPr>
          </a:p>
        </p:txBody>
      </p:sp>
    </p:spTree>
    <p:extLst>
      <p:ext uri="{BB962C8B-B14F-4D97-AF65-F5344CB8AC3E}">
        <p14:creationId xmlns:p14="http://schemas.microsoft.com/office/powerpoint/2010/main" val="2993823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360" y="0"/>
            <a:ext cx="9793088" cy="1152128"/>
          </a:xfrm>
        </p:spPr>
        <p:txBody>
          <a:bodyPr/>
          <a:lstStyle/>
          <a:p>
            <a:r>
              <a:rPr lang="en-GB" dirty="0" smtClean="0"/>
              <a:t>Local libraries </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819754750"/>
              </p:ext>
            </p:extLst>
          </p:nvPr>
        </p:nvGraphicFramePr>
        <p:xfrm>
          <a:off x="983432" y="1412775"/>
          <a:ext cx="9716628" cy="4600589"/>
        </p:xfrm>
        <a:graphic>
          <a:graphicData uri="http://schemas.openxmlformats.org/drawingml/2006/table">
            <a:tbl>
              <a:tblPr firstRow="1" bandRow="1">
                <a:tableStyleId>{5C22544A-7EE6-4342-B048-85BDC9FD1C3A}</a:tableStyleId>
              </a:tblPr>
              <a:tblGrid>
                <a:gridCol w="4858314">
                  <a:extLst>
                    <a:ext uri="{9D8B030D-6E8A-4147-A177-3AD203B41FA5}">
                      <a16:colId xmlns:a16="http://schemas.microsoft.com/office/drawing/2014/main" val="1016472787"/>
                    </a:ext>
                  </a:extLst>
                </a:gridCol>
                <a:gridCol w="4858314">
                  <a:extLst>
                    <a:ext uri="{9D8B030D-6E8A-4147-A177-3AD203B41FA5}">
                      <a16:colId xmlns:a16="http://schemas.microsoft.com/office/drawing/2014/main" val="1140541406"/>
                    </a:ext>
                  </a:extLst>
                </a:gridCol>
              </a:tblGrid>
              <a:tr h="1110952">
                <a:tc>
                  <a:txBody>
                    <a:bodyPr/>
                    <a:lstStyle/>
                    <a:p>
                      <a:r>
                        <a:rPr lang="en-GB" sz="2800" dirty="0" err="1" smtClean="0"/>
                        <a:t>Whinmoor</a:t>
                      </a:r>
                      <a:r>
                        <a:rPr lang="en-GB" sz="2800" dirty="0" smtClean="0"/>
                        <a:t> Library </a:t>
                      </a:r>
                    </a:p>
                    <a:p>
                      <a:r>
                        <a:rPr lang="en-GB" sz="2800" dirty="0" err="1" smtClean="0"/>
                        <a:t>Naburn</a:t>
                      </a:r>
                      <a:r>
                        <a:rPr lang="en-GB" sz="2800" baseline="0" dirty="0" smtClean="0"/>
                        <a:t> Approach</a:t>
                      </a:r>
                      <a:endParaRPr lang="en-GB" sz="2800" dirty="0"/>
                    </a:p>
                  </a:txBody>
                  <a:tcPr/>
                </a:tc>
                <a:tc>
                  <a:txBody>
                    <a:bodyPr/>
                    <a:lstStyle/>
                    <a:p>
                      <a:r>
                        <a:rPr lang="en-US" sz="2800" dirty="0" err="1" smtClean="0"/>
                        <a:t>Crossgates</a:t>
                      </a:r>
                      <a:r>
                        <a:rPr lang="en-US" sz="2800" dirty="0" smtClean="0"/>
                        <a:t> Library</a:t>
                      </a:r>
                    </a:p>
                    <a:p>
                      <a:r>
                        <a:rPr lang="en-US" sz="2800" dirty="0" err="1" smtClean="0"/>
                        <a:t>Crossgates</a:t>
                      </a:r>
                      <a:r>
                        <a:rPr lang="en-US" sz="2800" dirty="0" smtClean="0"/>
                        <a:t> Shopping Centre</a:t>
                      </a:r>
                    </a:p>
                    <a:p>
                      <a:r>
                        <a:rPr lang="en-US" sz="2800" dirty="0" smtClean="0"/>
                        <a:t>Station Road</a:t>
                      </a:r>
                    </a:p>
                  </a:txBody>
                  <a:tcPr/>
                </a:tc>
                <a:extLst>
                  <a:ext uri="{0D108BD9-81ED-4DB2-BD59-A6C34878D82A}">
                    <a16:rowId xmlns:a16="http://schemas.microsoft.com/office/drawing/2014/main" val="1383738909"/>
                  </a:ext>
                </a:extLst>
              </a:tr>
              <a:tr h="3228989">
                <a:tc>
                  <a:txBody>
                    <a:bodyPr/>
                    <a:lstStyle/>
                    <a:p>
                      <a:r>
                        <a:rPr lang="en-US" sz="2800" dirty="0" smtClean="0"/>
                        <a:t>Monday</a:t>
                      </a:r>
                      <a:r>
                        <a:rPr lang="en-US" sz="2800" baseline="0" dirty="0" smtClean="0"/>
                        <a:t> - </a:t>
                      </a:r>
                      <a:r>
                        <a:rPr lang="en-US" sz="2800" dirty="0" smtClean="0"/>
                        <a:t>10am to 1pm</a:t>
                      </a:r>
                    </a:p>
                    <a:p>
                      <a:r>
                        <a:rPr lang="en-US" sz="2800" dirty="0" smtClean="0"/>
                        <a:t>Tuesday - Closed</a:t>
                      </a:r>
                    </a:p>
                    <a:p>
                      <a:r>
                        <a:rPr lang="en-US" sz="2800" dirty="0" smtClean="0"/>
                        <a:t>Wednesday	 - 2pm to 6pm</a:t>
                      </a:r>
                    </a:p>
                    <a:p>
                      <a:r>
                        <a:rPr lang="en-US" sz="2800" dirty="0" smtClean="0"/>
                        <a:t>Thursday</a:t>
                      </a:r>
                      <a:r>
                        <a:rPr lang="en-US" sz="2800" baseline="0" dirty="0" smtClean="0"/>
                        <a:t> - </a:t>
                      </a:r>
                      <a:r>
                        <a:rPr lang="en-US" sz="2800" dirty="0" smtClean="0"/>
                        <a:t>Closed</a:t>
                      </a:r>
                    </a:p>
                    <a:p>
                      <a:r>
                        <a:rPr lang="en-US" sz="2800" dirty="0" smtClean="0"/>
                        <a:t>Friday</a:t>
                      </a:r>
                      <a:r>
                        <a:rPr lang="en-US" sz="2800" baseline="0" dirty="0" smtClean="0"/>
                        <a:t> - </a:t>
                      </a:r>
                      <a:r>
                        <a:rPr lang="en-US" sz="2800" dirty="0" smtClean="0"/>
                        <a:t>Closed</a:t>
                      </a:r>
                    </a:p>
                    <a:p>
                      <a:r>
                        <a:rPr lang="en-US" sz="2800" dirty="0" smtClean="0"/>
                        <a:t>Saturday</a:t>
                      </a:r>
                      <a:r>
                        <a:rPr lang="en-US" sz="2800" baseline="0" dirty="0" smtClean="0"/>
                        <a:t> - </a:t>
                      </a:r>
                      <a:r>
                        <a:rPr lang="en-US" sz="2800" dirty="0" smtClean="0"/>
                        <a:t>10am to 1pm</a:t>
                      </a:r>
                    </a:p>
                    <a:p>
                      <a:r>
                        <a:rPr lang="en-US" sz="2800" dirty="0" smtClean="0"/>
                        <a:t>Sunday</a:t>
                      </a:r>
                      <a:r>
                        <a:rPr lang="en-US" sz="2800" baseline="0" dirty="0" smtClean="0"/>
                        <a:t> - </a:t>
                      </a:r>
                      <a:r>
                        <a:rPr lang="en-US" sz="2800" dirty="0" smtClean="0"/>
                        <a:t>Closed</a:t>
                      </a:r>
                      <a:endParaRPr lang="en-GB" sz="2800" dirty="0"/>
                    </a:p>
                  </a:txBody>
                  <a:tcPr/>
                </a:tc>
                <a:tc>
                  <a:txBody>
                    <a:bodyPr/>
                    <a:lstStyle/>
                    <a:p>
                      <a:r>
                        <a:rPr lang="en-US" sz="2800" dirty="0" smtClean="0"/>
                        <a:t>Monday</a:t>
                      </a:r>
                      <a:r>
                        <a:rPr lang="en-US" sz="2800" baseline="0" dirty="0" smtClean="0"/>
                        <a:t> - </a:t>
                      </a:r>
                      <a:r>
                        <a:rPr lang="en-US" sz="2800" dirty="0" smtClean="0"/>
                        <a:t>9am to 5pm</a:t>
                      </a:r>
                    </a:p>
                    <a:p>
                      <a:r>
                        <a:rPr lang="en-US" sz="2800" dirty="0" smtClean="0"/>
                        <a:t>Tuesday</a:t>
                      </a:r>
                      <a:r>
                        <a:rPr lang="en-US" sz="2800" baseline="0" dirty="0" smtClean="0"/>
                        <a:t> - </a:t>
                      </a:r>
                      <a:r>
                        <a:rPr lang="en-US" sz="2800" dirty="0" smtClean="0"/>
                        <a:t>10am to 5pm</a:t>
                      </a:r>
                    </a:p>
                    <a:p>
                      <a:r>
                        <a:rPr lang="en-US" sz="2800" dirty="0" smtClean="0"/>
                        <a:t>Wednesday</a:t>
                      </a:r>
                      <a:r>
                        <a:rPr lang="en-US" sz="2800" baseline="0" dirty="0" smtClean="0"/>
                        <a:t> - </a:t>
                      </a:r>
                      <a:r>
                        <a:rPr lang="en-US" sz="2800" dirty="0" smtClean="0"/>
                        <a:t>9am to 6pm</a:t>
                      </a:r>
                    </a:p>
                    <a:p>
                      <a:r>
                        <a:rPr lang="en-US" sz="2800" dirty="0" smtClean="0"/>
                        <a:t>Thursday</a:t>
                      </a:r>
                      <a:r>
                        <a:rPr lang="en-US" sz="2800" baseline="0" dirty="0" smtClean="0"/>
                        <a:t> - </a:t>
                      </a:r>
                      <a:r>
                        <a:rPr lang="en-US" sz="2800" dirty="0" smtClean="0"/>
                        <a:t>9am to 5pm</a:t>
                      </a:r>
                    </a:p>
                    <a:p>
                      <a:r>
                        <a:rPr lang="en-US" sz="2800" dirty="0" smtClean="0"/>
                        <a:t>Friday</a:t>
                      </a:r>
                      <a:r>
                        <a:rPr lang="en-US" sz="2800" baseline="0" dirty="0" smtClean="0"/>
                        <a:t> - </a:t>
                      </a:r>
                      <a:r>
                        <a:rPr lang="en-US" sz="2800" dirty="0" smtClean="0"/>
                        <a:t>9am to 5pm</a:t>
                      </a:r>
                    </a:p>
                    <a:p>
                      <a:r>
                        <a:rPr lang="en-US" sz="2800" dirty="0" smtClean="0"/>
                        <a:t>Saturday</a:t>
                      </a:r>
                      <a:r>
                        <a:rPr lang="en-US" sz="2800" baseline="0" dirty="0" smtClean="0"/>
                        <a:t> - </a:t>
                      </a:r>
                      <a:r>
                        <a:rPr lang="en-US" sz="2800" dirty="0" smtClean="0"/>
                        <a:t>9am to 4pm</a:t>
                      </a:r>
                    </a:p>
                    <a:p>
                      <a:r>
                        <a:rPr lang="en-US" sz="2800" dirty="0" smtClean="0"/>
                        <a:t>Sunday</a:t>
                      </a:r>
                      <a:r>
                        <a:rPr lang="en-US" sz="2800" baseline="0" dirty="0" smtClean="0"/>
                        <a:t> - </a:t>
                      </a:r>
                      <a:r>
                        <a:rPr lang="en-US" sz="2800" dirty="0" smtClean="0"/>
                        <a:t>Closed</a:t>
                      </a:r>
                      <a:endParaRPr lang="en-GB" sz="2800" dirty="0"/>
                    </a:p>
                  </a:txBody>
                  <a:tcPr/>
                </a:tc>
                <a:extLst>
                  <a:ext uri="{0D108BD9-81ED-4DB2-BD59-A6C34878D82A}">
                    <a16:rowId xmlns:a16="http://schemas.microsoft.com/office/drawing/2014/main" val="1246417848"/>
                  </a:ext>
                </a:extLst>
              </a:tr>
            </a:tbl>
          </a:graphicData>
        </a:graphic>
      </p:graphicFrame>
    </p:spTree>
    <p:extLst>
      <p:ext uri="{BB962C8B-B14F-4D97-AF65-F5344CB8AC3E}">
        <p14:creationId xmlns:p14="http://schemas.microsoft.com/office/powerpoint/2010/main" val="3803146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9445680"/>
              </p:ext>
            </p:extLst>
          </p:nvPr>
        </p:nvGraphicFramePr>
        <p:xfrm>
          <a:off x="1055440" y="836712"/>
          <a:ext cx="4064000" cy="445540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518484863"/>
                    </a:ext>
                  </a:extLst>
                </a:gridCol>
              </a:tblGrid>
              <a:tr h="1620148">
                <a:tc>
                  <a:txBody>
                    <a:bodyPr/>
                    <a:lstStyle/>
                    <a:p>
                      <a:r>
                        <a:rPr lang="en-US" dirty="0" err="1" smtClean="0"/>
                        <a:t>Seacroft</a:t>
                      </a:r>
                      <a:r>
                        <a:rPr lang="en-US" dirty="0" smtClean="0"/>
                        <a:t> community hub</a:t>
                      </a:r>
                    </a:p>
                    <a:p>
                      <a:r>
                        <a:rPr lang="en-US" dirty="0" smtClean="0"/>
                        <a:t>1 </a:t>
                      </a:r>
                      <a:r>
                        <a:rPr lang="en-US" dirty="0" err="1" smtClean="0"/>
                        <a:t>Seacroft</a:t>
                      </a:r>
                      <a:r>
                        <a:rPr lang="en-US" dirty="0" smtClean="0"/>
                        <a:t> Avenue</a:t>
                      </a:r>
                    </a:p>
                    <a:p>
                      <a:r>
                        <a:rPr lang="en-US" dirty="0" smtClean="0"/>
                        <a:t>Deacon House</a:t>
                      </a:r>
                    </a:p>
                    <a:p>
                      <a:r>
                        <a:rPr lang="en-US" dirty="0" smtClean="0"/>
                        <a:t>Leeds</a:t>
                      </a:r>
                    </a:p>
                    <a:p>
                      <a:r>
                        <a:rPr lang="en-US" dirty="0" smtClean="0"/>
                        <a:t>LS14 6JD</a:t>
                      </a:r>
                      <a:endParaRPr lang="en-GB" dirty="0"/>
                    </a:p>
                  </a:txBody>
                  <a:tcPr/>
                </a:tc>
                <a:extLst>
                  <a:ext uri="{0D108BD9-81ED-4DB2-BD59-A6C34878D82A}">
                    <a16:rowId xmlns:a16="http://schemas.microsoft.com/office/drawing/2014/main" val="2667284193"/>
                  </a:ext>
                </a:extLst>
              </a:tr>
              <a:tr h="2835260">
                <a:tc>
                  <a:txBody>
                    <a:bodyPr/>
                    <a:lstStyle/>
                    <a:p>
                      <a:r>
                        <a:rPr lang="en-US" dirty="0" smtClean="0"/>
                        <a:t>Monday	9am to 5pm</a:t>
                      </a:r>
                    </a:p>
                    <a:p>
                      <a:r>
                        <a:rPr lang="en-US" dirty="0" smtClean="0"/>
                        <a:t>Tuesday	10am to 5pm</a:t>
                      </a:r>
                    </a:p>
                    <a:p>
                      <a:r>
                        <a:rPr lang="en-US" dirty="0" smtClean="0"/>
                        <a:t>Wednesday	9am to 7pm</a:t>
                      </a:r>
                    </a:p>
                    <a:p>
                      <a:r>
                        <a:rPr lang="en-US" dirty="0" smtClean="0"/>
                        <a:t>Thursday	9am to 5pm</a:t>
                      </a:r>
                    </a:p>
                    <a:p>
                      <a:r>
                        <a:rPr lang="en-US" dirty="0" smtClean="0"/>
                        <a:t>Friday	9am to 5pm</a:t>
                      </a:r>
                    </a:p>
                    <a:p>
                      <a:r>
                        <a:rPr lang="en-US" dirty="0" smtClean="0"/>
                        <a:t>Saturday</a:t>
                      </a:r>
                    </a:p>
                    <a:p>
                      <a:r>
                        <a:rPr lang="en-US" dirty="0" smtClean="0"/>
                        <a:t>10am to 4pm</a:t>
                      </a:r>
                    </a:p>
                    <a:p>
                      <a:r>
                        <a:rPr lang="en-US" dirty="0" smtClean="0"/>
                        <a:t>Sunday</a:t>
                      </a:r>
                    </a:p>
                    <a:p>
                      <a:r>
                        <a:rPr lang="en-US" dirty="0" smtClean="0"/>
                        <a:t>Closed</a:t>
                      </a:r>
                      <a:endParaRPr lang="en-GB" dirty="0"/>
                    </a:p>
                  </a:txBody>
                  <a:tcPr/>
                </a:tc>
                <a:extLst>
                  <a:ext uri="{0D108BD9-81ED-4DB2-BD59-A6C34878D82A}">
                    <a16:rowId xmlns:a16="http://schemas.microsoft.com/office/drawing/2014/main" val="1805060311"/>
                  </a:ext>
                </a:extLst>
              </a:tr>
            </a:tbl>
          </a:graphicData>
        </a:graphic>
      </p:graphicFrame>
    </p:spTree>
    <p:extLst>
      <p:ext uri="{BB962C8B-B14F-4D97-AF65-F5344CB8AC3E}">
        <p14:creationId xmlns:p14="http://schemas.microsoft.com/office/powerpoint/2010/main" val="269426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normAutofit fontScale="90000"/>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B8E684-7516-47AC-9294-08AAE612A259}">
  <ds:schemaRefs>
    <ds:schemaRef ds:uri="b390c623-81a0-476f-984a-5b2ad478ef4f"/>
    <ds:schemaRef ds:uri="http://purl.org/dc/elements/1.1/"/>
    <ds:schemaRef ds:uri="http://schemas.microsoft.com/office/2006/metadata/properties"/>
    <ds:schemaRef ds:uri="6d6ce26d-438a-4f93-8ad7-b70bc8847f7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37181</TotalTime>
  <Words>1164</Words>
  <Application>Microsoft Office PowerPoint</Application>
  <PresentationFormat>Widescreen</PresentationFormat>
  <Paragraphs>132</Paragraphs>
  <Slides>29</Slides>
  <Notes>25</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29</vt:i4>
      </vt:variant>
    </vt:vector>
  </HeadingPairs>
  <TitlesOfParts>
    <vt:vector size="44" baseType="lpstr">
      <vt:lpstr>Arial</vt:lpstr>
      <vt:lpstr>Calibri</vt:lpstr>
      <vt:lpstr>Calibri Light</vt:lpstr>
      <vt:lpstr>Gotham Narrow Bold</vt:lpstr>
      <vt:lpstr>Open Sans</vt:lpstr>
      <vt:lpstr>Open Sans Light</vt:lpstr>
      <vt:lpstr>Sassoon Infant Rg</vt:lpstr>
      <vt:lpstr>Trebuchet MS</vt:lpstr>
      <vt:lpstr>Wingdings 3</vt:lpstr>
      <vt:lpstr>Presentation cover</vt:lpstr>
      <vt:lpstr>Normal body copy page</vt:lpstr>
      <vt:lpstr>Custom Design</vt:lpstr>
      <vt:lpstr>3_Normal body copy page</vt:lpstr>
      <vt:lpstr>4_Normal body copy page</vt:lpstr>
      <vt:lpstr>Facet</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Listening to your child read their phonics book</vt:lpstr>
      <vt:lpstr>Supporting your child with phonics</vt:lpstr>
      <vt:lpstr>PowerPoint Presentation</vt:lpstr>
      <vt:lpstr>Parent support from Little Wandle </vt:lpstr>
      <vt:lpstr>PowerPoint Presentation</vt:lpstr>
      <vt:lpstr>Developing a life long relationship with books and reading</vt:lpstr>
      <vt:lpstr>Local libraries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Lindsay Lindley</cp:lastModifiedBy>
  <cp:revision>376</cp:revision>
  <cp:lastPrinted>2021-11-08T18:32:12Z</cp:lastPrinted>
  <dcterms:modified xsi:type="dcterms:W3CDTF">2023-11-20T12:51:06Z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