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57" r:id="rId3"/>
    <p:sldId id="258" r:id="rId4"/>
    <p:sldId id="259" r:id="rId5"/>
    <p:sldId id="260" r:id="rId6"/>
    <p:sldId id="261" r:id="rId7"/>
    <p:sldId id="339" r:id="rId8"/>
    <p:sldId id="337" r:id="rId9"/>
    <p:sldId id="433" r:id="rId10"/>
    <p:sldId id="434" r:id="rId11"/>
    <p:sldId id="413" r:id="rId12"/>
    <p:sldId id="442" r:id="rId13"/>
    <p:sldId id="460" r:id="rId14"/>
    <p:sldId id="440" r:id="rId15"/>
    <p:sldId id="432" r:id="rId16"/>
    <p:sldId id="464" r:id="rId17"/>
    <p:sldId id="461" r:id="rId18"/>
    <p:sldId id="466" r:id="rId19"/>
    <p:sldId id="46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97"/>
  </p:normalViewPr>
  <p:slideViewPr>
    <p:cSldViewPr snapToGrid="0">
      <p:cViewPr varScale="1">
        <p:scale>
          <a:sx n="90" d="100"/>
          <a:sy n="90" d="100"/>
        </p:scale>
        <p:origin x="5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73641-259A-5D4E-AE30-709A402F99A7}"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7CE48-7BA9-CD4F-8239-8075AFC8DA09}" type="slidenum">
              <a:rPr lang="en-US" smtClean="0"/>
              <a:t>‹#›</a:t>
            </a:fld>
            <a:endParaRPr lang="en-US"/>
          </a:p>
        </p:txBody>
      </p:sp>
    </p:spTree>
    <p:extLst>
      <p:ext uri="{BB962C8B-B14F-4D97-AF65-F5344CB8AC3E}">
        <p14:creationId xmlns:p14="http://schemas.microsoft.com/office/powerpoint/2010/main" val="2951553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a:t>This is an example of what the children learn in Year 1.</a:t>
            </a:r>
          </a:p>
          <a:p>
            <a:endParaRPr lang="en-US" i="1"/>
          </a:p>
          <a:p>
            <a:r>
              <a:rPr lang="en-US" i="1"/>
              <a:t>Children learn that there are graphemes that can have different sounds and sounds that can be made with different letters. </a:t>
            </a:r>
          </a:p>
          <a:p>
            <a:endParaRPr lang="en-US"/>
          </a:p>
          <a:p>
            <a:r>
              <a:rPr lang="en-US"/>
              <a:t>Use the backs and fronts of Phase 5 cards to show ‘</a:t>
            </a:r>
            <a:r>
              <a:rPr lang="en-US" err="1"/>
              <a:t>ea</a:t>
            </a:r>
            <a:r>
              <a:rPr lang="en-US"/>
              <a:t>’ and ‘ow’.</a:t>
            </a:r>
          </a:p>
          <a:p>
            <a:endParaRPr lang="en-US"/>
          </a:p>
        </p:txBody>
      </p:sp>
    </p:spTree>
    <p:extLst>
      <p:ext uri="{BB962C8B-B14F-4D97-AF65-F5344CB8AC3E}">
        <p14:creationId xmlns:p14="http://schemas.microsoft.com/office/powerpoint/2010/main" val="332817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2561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Have a look at this video on the website: https://</a:t>
            </a:r>
            <a:r>
              <a:rPr lang="en-US" err="1"/>
              <a:t>www.littlewandlelettersandsounds.org.uk</a:t>
            </a:r>
            <a:r>
              <a:rPr lang="en-US"/>
              <a:t>/resources/for-parents/</a:t>
            </a:r>
          </a:p>
          <a:p>
            <a:endParaRPr lang="en-US"/>
          </a:p>
        </p:txBody>
      </p:sp>
    </p:spTree>
    <p:extLst>
      <p:ext uri="{BB962C8B-B14F-4D97-AF65-F5344CB8AC3E}">
        <p14:creationId xmlns:p14="http://schemas.microsoft.com/office/powerpoint/2010/main" val="8416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Model the process on a flipchart for the parents to see.</a:t>
            </a:r>
          </a:p>
        </p:txBody>
      </p:sp>
    </p:spTree>
    <p:extLst>
      <p:ext uri="{BB962C8B-B14F-4D97-AF65-F5344CB8AC3E}">
        <p14:creationId xmlns:p14="http://schemas.microsoft.com/office/powerpoint/2010/main" val="402287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833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391084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744278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946494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113846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0106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20435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84625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362551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7975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00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3086147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AE6B0C6-3EA1-1A4B-977A-B13C2C96D488}" type="datetimeFigureOut">
              <a:rPr lang="en-US" smtClean="0"/>
              <a:t>11/22/2023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908841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AE6B0C6-3EA1-1A4B-977A-B13C2C96D488}"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2579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AE6B0C6-3EA1-1A4B-977A-B13C2C96D488}" type="datetimeFigureOut">
              <a:rPr lang="en-US" smtClean="0"/>
              <a:t>11/22/2023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403776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AE6B0C6-3EA1-1A4B-977A-B13C2C96D488}" type="datetimeFigureOut">
              <a:rPr lang="en-US" smtClean="0"/>
              <a:t>11/22/2023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61635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6B0C6-3EA1-1A4B-977A-B13C2C96D488}" type="datetimeFigureOut">
              <a:rPr lang="en-US" smtClean="0"/>
              <a:t>11/22/2023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1425097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AE6B0C6-3EA1-1A4B-977A-B13C2C96D488}"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130884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E6B0C6-3EA1-1A4B-977A-B13C2C96D488}" type="datetimeFigureOut">
              <a:rPr lang="en-US" smtClean="0"/>
              <a:t>11/22/2023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288FC1-56AB-AB43-B165-7DCFD10C6F0F}" type="slidenum">
              <a:rPr lang="en-US" smtClean="0"/>
              <a:t>‹#›</a:t>
            </a:fld>
            <a:endParaRPr lang="en-US"/>
          </a:p>
        </p:txBody>
      </p:sp>
    </p:spTree>
    <p:extLst>
      <p:ext uri="{BB962C8B-B14F-4D97-AF65-F5344CB8AC3E}">
        <p14:creationId xmlns:p14="http://schemas.microsoft.com/office/powerpoint/2010/main" val="2550265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E6B0C6-3EA1-1A4B-977A-B13C2C96D488}" type="datetimeFigureOut">
              <a:rPr lang="en-US" smtClean="0"/>
              <a:t>11/22/2023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6288FC1-56AB-AB43-B165-7DCFD10C6F0F}" type="slidenum">
              <a:rPr lang="en-US" smtClean="0"/>
              <a:t>‹#›</a:t>
            </a:fld>
            <a:endParaRPr lang="en-US"/>
          </a:p>
        </p:txBody>
      </p:sp>
    </p:spTree>
    <p:extLst>
      <p:ext uri="{BB962C8B-B14F-4D97-AF65-F5344CB8AC3E}">
        <p14:creationId xmlns:p14="http://schemas.microsoft.com/office/powerpoint/2010/main" val="3587611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IL5YUCPyC5I?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ideo" Target="https://www.youtube.com/embed/3C1KTDag0ZA"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23AE-2973-07B1-125A-3FE877B7A76F}"/>
              </a:ext>
            </a:extLst>
          </p:cNvPr>
          <p:cNvSpPr>
            <a:spLocks noGrp="1"/>
          </p:cNvSpPr>
          <p:nvPr>
            <p:ph type="ctrTitle"/>
          </p:nvPr>
        </p:nvSpPr>
        <p:spPr/>
        <p:txBody>
          <a:bodyPr/>
          <a:lstStyle/>
          <a:p>
            <a:r>
              <a:rPr lang="en-US" sz="7200" dirty="0">
                <a:latin typeface="SASSOONPRIMARY" panose="020B0500000000000000" pitchFamily="34" charset="0"/>
              </a:rPr>
              <a:t>Year 1 and Year 2 </a:t>
            </a:r>
          </a:p>
        </p:txBody>
      </p:sp>
      <p:sp>
        <p:nvSpPr>
          <p:cNvPr id="3" name="Subtitle 2">
            <a:extLst>
              <a:ext uri="{FF2B5EF4-FFF2-40B4-BE49-F238E27FC236}">
                <a16:creationId xmlns:a16="http://schemas.microsoft.com/office/drawing/2014/main" id="{18F3555C-359C-9D02-DB98-1D813B6474F4}"/>
              </a:ext>
            </a:extLst>
          </p:cNvPr>
          <p:cNvSpPr>
            <a:spLocks noGrp="1"/>
          </p:cNvSpPr>
          <p:nvPr>
            <p:ph type="subTitle" idx="1"/>
          </p:nvPr>
        </p:nvSpPr>
        <p:spPr>
          <a:xfrm>
            <a:off x="1507067" y="4508033"/>
            <a:ext cx="7766936" cy="1096899"/>
          </a:xfrm>
        </p:spPr>
        <p:txBody>
          <a:bodyPr>
            <a:normAutofit/>
          </a:bodyPr>
          <a:lstStyle/>
          <a:p>
            <a:r>
              <a:rPr lang="en-US" sz="3600" dirty="0">
                <a:solidFill>
                  <a:schemeClr val="tx1"/>
                </a:solidFill>
                <a:latin typeface="SASSOONPRIMARY" panose="020B0500000000000000" pitchFamily="34" charset="0"/>
              </a:rPr>
              <a:t>Reading Quick Start</a:t>
            </a:r>
          </a:p>
        </p:txBody>
      </p:sp>
    </p:spTree>
    <p:extLst>
      <p:ext uri="{BB962C8B-B14F-4D97-AF65-F5344CB8AC3E}">
        <p14:creationId xmlns:p14="http://schemas.microsoft.com/office/powerpoint/2010/main" val="3843531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a:solidFill>
                  <a:schemeClr val="tx1"/>
                </a:solidFill>
              </a:rPr>
              <a:t>Say the word.</a:t>
            </a:r>
          </a:p>
          <a:p>
            <a:r>
              <a:rPr lang="en-US" sz="3200">
                <a:solidFill>
                  <a:schemeClr val="tx1"/>
                </a:solidFill>
              </a:rPr>
              <a:t>Segment the sounds.</a:t>
            </a:r>
          </a:p>
          <a:p>
            <a:r>
              <a:rPr lang="en-US" sz="3200">
                <a:solidFill>
                  <a:schemeClr val="tx1"/>
                </a:solidFill>
              </a:rPr>
              <a:t>Count the sounds.</a:t>
            </a:r>
          </a:p>
          <a:p>
            <a:r>
              <a:rPr lang="en-US" sz="320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a:solidFill>
                  <a:schemeClr val="tx2"/>
                </a:solidFill>
              </a:rPr>
              <a:t>Reading practice sessions are: </a:t>
            </a:r>
          </a:p>
          <a:p>
            <a:r>
              <a:rPr lang="en-GB">
                <a:solidFill>
                  <a:schemeClr val="tx1"/>
                </a:solidFill>
              </a:rPr>
              <a:t>timetabled three times a week </a:t>
            </a:r>
          </a:p>
          <a:p>
            <a:r>
              <a:rPr lang="en-GB">
                <a:solidFill>
                  <a:schemeClr val="tx1"/>
                </a:solidFill>
              </a:rPr>
              <a:t>taught by a trained teacher/teaching assistant</a:t>
            </a:r>
          </a:p>
          <a:p>
            <a:r>
              <a:rPr lang="en-GB">
                <a:solidFill>
                  <a:schemeClr val="tx1"/>
                </a:solidFill>
              </a:rPr>
              <a:t>taught in small groups.</a:t>
            </a:r>
            <a:endParaRPr lang="en-US">
              <a:solidFill>
                <a:schemeClr val="tx1"/>
              </a:solidFill>
            </a:endParaRPr>
          </a:p>
        </p:txBody>
      </p:sp>
      <p:sp>
        <p:nvSpPr>
          <p:cNvPr id="5" name="Title 4">
            <a:extLst>
              <a:ext uri="{FF2B5EF4-FFF2-40B4-BE49-F238E27FC236}">
                <a16:creationId xmlns:a16="http://schemas.microsoft.com/office/drawing/2014/main" id="{EE6CCD5B-D6D2-5041-8332-77F5BAF0AECB}"/>
              </a:ext>
            </a:extLst>
          </p:cNvPr>
          <p:cNvSpPr>
            <a:spLocks noGrp="1"/>
          </p:cNvSpPr>
          <p:nvPr>
            <p:ph type="title"/>
          </p:nvPr>
        </p:nvSpPr>
        <p:spPr/>
        <p:txBody>
          <a:bodyPr/>
          <a:lstStyle/>
          <a:p>
            <a:r>
              <a:rPr lang="en-US"/>
              <a:t>How do we teach reading in books?</a:t>
            </a:r>
          </a:p>
        </p:txBody>
      </p:sp>
      <p:pic>
        <p:nvPicPr>
          <p:cNvPr id="3" name="Picture 2">
            <a:extLst>
              <a:ext uri="{FF2B5EF4-FFF2-40B4-BE49-F238E27FC236}">
                <a16:creationId xmlns:a16="http://schemas.microsoft.com/office/drawing/2014/main"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id="{7C31C409-33E5-0C4B-8076-B55700B80BF1}"/>
              </a:ext>
            </a:extLst>
          </p:cNvPr>
          <p:cNvSpPr>
            <a:spLocks noGrp="1"/>
          </p:cNvSpPr>
          <p:nvPr>
            <p:ph type="body" sz="quarter" idx="10"/>
          </p:nvPr>
        </p:nvSpPr>
        <p:spPr>
          <a:xfrm>
            <a:off x="479376" y="1916832"/>
            <a:ext cx="5328592" cy="4392488"/>
          </a:xfrm>
        </p:spPr>
        <p:txBody>
          <a:bodyPr>
            <a:normAutofit lnSpcReduction="10000"/>
          </a:bodyPr>
          <a:lstStyle/>
          <a:p>
            <a:pPr marL="0" indent="0">
              <a:buNone/>
            </a:pPr>
            <a:r>
              <a:rPr lang="en-US" sz="2400" b="1">
                <a:solidFill>
                  <a:schemeClr val="accent2"/>
                </a:solidFill>
              </a:rPr>
              <a:t>This means that your child should: </a:t>
            </a:r>
          </a:p>
          <a:p>
            <a:r>
              <a:rPr lang="en-US" sz="2400">
                <a:solidFill>
                  <a:schemeClr val="tx1">
                    <a:lumMod val="85000"/>
                    <a:lumOff val="15000"/>
                  </a:schemeClr>
                </a:solidFill>
              </a:rPr>
              <a:t>Know all the sounds and tricky words in their phonics book well</a:t>
            </a:r>
          </a:p>
          <a:p>
            <a:r>
              <a:rPr lang="en-US" sz="2400">
                <a:solidFill>
                  <a:schemeClr val="tx1">
                    <a:lumMod val="85000"/>
                    <a:lumOff val="15000"/>
                  </a:schemeClr>
                </a:solidFill>
              </a:rPr>
              <a:t>Read many of the words by silent blending (in their head) – their reading will be automatic</a:t>
            </a:r>
          </a:p>
          <a:p>
            <a:r>
              <a:rPr lang="en-US" sz="2400">
                <a:solidFill>
                  <a:schemeClr val="tx1">
                    <a:lumMod val="85000"/>
                    <a:lumOff val="15000"/>
                  </a:schemeClr>
                </a:solidFill>
              </a:rPr>
              <a:t>Only need to stop and sound out about 5% of the words by the time they bring the book home – but they should be able to do this on their own.</a:t>
            </a:r>
          </a:p>
          <a:p>
            <a:endParaRPr lang="en-US">
              <a:solidFill>
                <a:schemeClr val="tx1">
                  <a:lumMod val="85000"/>
                  <a:lumOff val="15000"/>
                </a:schemeClr>
              </a:solidFill>
            </a:endParaRPr>
          </a:p>
          <a:p>
            <a:endParaRPr lang="en-US">
              <a:solidFill>
                <a:schemeClr val="tx1">
                  <a:lumMod val="85000"/>
                  <a:lumOff val="15000"/>
                </a:schemeClr>
              </a:solidFill>
            </a:endParaRPr>
          </a:p>
        </p:txBody>
      </p:sp>
      <p:sp>
        <p:nvSpPr>
          <p:cNvPr id="3" name="Title 2">
            <a:extLst>
              <a:ext uri="{FF2B5EF4-FFF2-40B4-BE49-F238E27FC236}">
                <a16:creationId xmlns:a16="http://schemas.microsoft.com/office/drawing/2014/main"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E4AC40-E2B1-BC49-BFC1-AB1227E350D5}"/>
              </a:ext>
            </a:extLst>
          </p:cNvPr>
          <p:cNvPicPr>
            <a:picLocks noChangeAspect="1"/>
          </p:cNvPicPr>
          <p:nvPr/>
        </p:nvPicPr>
        <p:blipFill>
          <a:blip r:embed="rId3">
            <a:alphaModFix amt="4000"/>
          </a:blip>
          <a:stretch>
            <a:fillRect/>
          </a:stretch>
        </p:blipFill>
        <p:spPr>
          <a:xfrm>
            <a:off x="263352" y="-822673"/>
            <a:ext cx="8556550" cy="8935311"/>
          </a:xfrm>
          <a:prstGeom prst="rect">
            <a:avLst/>
          </a:prstGeom>
        </p:spPr>
      </p:pic>
      <p:sp>
        <p:nvSpPr>
          <p:cNvPr id="3" name="TextBox 2">
            <a:extLst>
              <a:ext uri="{FF2B5EF4-FFF2-40B4-BE49-F238E27FC236}">
                <a16:creationId xmlns:a16="http://schemas.microsoft.com/office/drawing/2014/main"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a:solidFill>
                  <a:schemeClr val="bg1"/>
                </a:solidFill>
              </a:rPr>
              <a:t>Reading at home</a:t>
            </a:r>
          </a:p>
        </p:txBody>
      </p:sp>
      <p:sp>
        <p:nvSpPr>
          <p:cNvPr id="4" name="TextBox 3">
            <a:extLst>
              <a:ext uri="{FF2B5EF4-FFF2-40B4-BE49-F238E27FC236}">
                <a16:creationId xmlns:a16="http://schemas.microsoft.com/office/drawing/2014/main" id="{C7E58BAE-16B1-3C06-5BF5-2893DB96FF92}"/>
              </a:ext>
            </a:extLst>
          </p:cNvPr>
          <p:cNvSpPr txBox="1"/>
          <p:nvPr/>
        </p:nvSpPr>
        <p:spPr>
          <a:xfrm>
            <a:off x="2018370" y="2634733"/>
            <a:ext cx="7850459" cy="1384995"/>
          </a:xfrm>
          <a:prstGeom prst="rect">
            <a:avLst/>
          </a:prstGeom>
          <a:noFill/>
        </p:spPr>
        <p:txBody>
          <a:bodyPr wrap="square" rtlCol="0">
            <a:spAutoFit/>
          </a:bodyPr>
          <a:lstStyle/>
          <a:p>
            <a:pPr algn="ctr"/>
            <a:r>
              <a:rPr lang="en-US" sz="6600">
                <a:latin typeface="SASSOONPRIMARY" panose="020B0500000000000000" pitchFamily="34" charset="0"/>
              </a:rPr>
              <a:t>Reading at home </a:t>
            </a:r>
          </a:p>
          <a:p>
            <a:endParaRPr lang="en-US"/>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a:solidFill>
                  <a:schemeClr val="accent2"/>
                </a:solidFill>
                <a:latin typeface="Calibri"/>
                <a:cs typeface="Calibri"/>
              </a:rPr>
              <a:t>Reading a book and chatting had a positive impact a year later on children’s ability to…</a:t>
            </a:r>
          </a:p>
          <a:p>
            <a:r>
              <a:rPr lang="en-US" sz="2400">
                <a:solidFill>
                  <a:schemeClr val="tx1">
                    <a:lumMod val="95000"/>
                    <a:lumOff val="5000"/>
                  </a:schemeClr>
                </a:solidFill>
                <a:latin typeface="Calibri"/>
                <a:cs typeface="Calibri"/>
              </a:rPr>
              <a:t>understand words and sentences</a:t>
            </a:r>
          </a:p>
          <a:p>
            <a:r>
              <a:rPr lang="en-US" sz="2400">
                <a:solidFill>
                  <a:schemeClr val="tx1">
                    <a:lumMod val="95000"/>
                    <a:lumOff val="5000"/>
                  </a:schemeClr>
                </a:solidFill>
                <a:latin typeface="Calibri"/>
                <a:cs typeface="Calibri"/>
              </a:rPr>
              <a:t>use a wide range of vocabulary </a:t>
            </a:r>
            <a:endParaRPr lang="en-US" sz="2400">
              <a:solidFill>
                <a:schemeClr val="tx1">
                  <a:lumMod val="95000"/>
                  <a:lumOff val="5000"/>
                </a:schemeClr>
              </a:solidFill>
              <a:latin typeface="Calibri" panose="020F0502020204030204" pitchFamily="34" charset="0"/>
              <a:cs typeface="Calibri" panose="020F0502020204030204" pitchFamily="34" charset="0"/>
            </a:endParaRPr>
          </a:p>
          <a:p>
            <a:r>
              <a:rPr lang="en-US" sz="2400">
                <a:solidFill>
                  <a:schemeClr val="tx1">
                    <a:lumMod val="95000"/>
                    <a:lumOff val="5000"/>
                  </a:schemeClr>
                </a:solidFill>
                <a:latin typeface="Calibri"/>
                <a:cs typeface="Calibri"/>
              </a:rPr>
              <a:t>develop listening comprehension skills.</a:t>
            </a:r>
            <a:endParaRPr lang="en-US" sz="240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a:solidFill>
                <a:schemeClr val="tx1">
                  <a:lumMod val="95000"/>
                  <a:lumOff val="5000"/>
                </a:schemeClr>
              </a:solidFill>
              <a:latin typeface="Calibri" panose="020F0502020204030204" pitchFamily="34" charset="0"/>
              <a:cs typeface="Calibri" panose="020F0502020204030204" pitchFamily="34" charset="0"/>
            </a:endParaRPr>
          </a:p>
          <a:p>
            <a:endParaRPr lang="en-US" sz="2400">
              <a:solidFill>
                <a:schemeClr val="tx1">
                  <a:lumMod val="95000"/>
                  <a:lumOff val="5000"/>
                </a:schemeClr>
              </a:solidFill>
            </a:endParaRPr>
          </a:p>
        </p:txBody>
      </p:sp>
      <p:sp>
        <p:nvSpPr>
          <p:cNvPr id="3" name="Title 2">
            <a:extLst>
              <a:ext uri="{FF2B5EF4-FFF2-40B4-BE49-F238E27FC236}">
                <a16:creationId xmlns:a16="http://schemas.microsoft.com/office/drawing/2014/main" id="{121341B6-FC05-0C46-9C0D-7547DDDC163E}"/>
              </a:ext>
            </a:extLst>
          </p:cNvPr>
          <p:cNvSpPr>
            <a:spLocks noGrp="1"/>
          </p:cNvSpPr>
          <p:nvPr>
            <p:ph type="title"/>
          </p:nvPr>
        </p:nvSpPr>
        <p:spPr>
          <a:xfrm>
            <a:off x="479376" y="332656"/>
            <a:ext cx="7632848" cy="1152128"/>
          </a:xfrm>
        </p:spPr>
        <p:txBody>
          <a:bodyPr>
            <a:normAutofit fontScale="90000"/>
          </a:bodyPr>
          <a:lstStyle/>
          <a:p>
            <a:r>
              <a:rPr lang="en-US"/>
              <a:t>The most important thing you can do is read with your child</a:t>
            </a:r>
          </a:p>
        </p:txBody>
      </p:sp>
      <p:sp>
        <p:nvSpPr>
          <p:cNvPr id="4" name="TextBox 3">
            <a:extLst>
              <a:ext uri="{FF2B5EF4-FFF2-40B4-BE49-F238E27FC236}">
                <a16:creationId xmlns:a16="http://schemas.microsoft.com/office/drawing/2014/main"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a:solidFill>
                  <a:schemeClr val="tx1">
                    <a:lumMod val="65000"/>
                    <a:lumOff val="35000"/>
                  </a:schemeClr>
                </a:solidFill>
                <a:latin typeface="Calibri"/>
                <a:cs typeface="Calibri"/>
              </a:rPr>
              <a:t>Parental involvement in the development of children’s reading skills:  A five-year longitudinal study </a:t>
            </a:r>
            <a:r>
              <a:rPr lang="en-US" sz="1400">
                <a:solidFill>
                  <a:schemeClr val="tx1">
                    <a:lumMod val="65000"/>
                    <a:lumOff val="35000"/>
                  </a:schemeClr>
                </a:solidFill>
                <a:latin typeface="Calibri"/>
                <a:cs typeface="Calibri"/>
              </a:rPr>
              <a:t>(2002) </a:t>
            </a:r>
            <a:r>
              <a:rPr lang="en-US" sz="1400" err="1">
                <a:solidFill>
                  <a:schemeClr val="tx1">
                    <a:lumMod val="65000"/>
                    <a:lumOff val="35000"/>
                  </a:schemeClr>
                </a:solidFill>
                <a:latin typeface="Calibri"/>
                <a:cs typeface="Calibri"/>
              </a:rPr>
              <a:t>Senechal</a:t>
            </a:r>
            <a:r>
              <a:rPr lang="en-US" sz="1400">
                <a:solidFill>
                  <a:schemeClr val="tx1">
                    <a:lumMod val="65000"/>
                    <a:lumOff val="35000"/>
                  </a:schemeClr>
                </a:solidFill>
                <a:latin typeface="Calibri"/>
                <a:cs typeface="Calibri"/>
              </a:rPr>
              <a:t>, M. and </a:t>
            </a:r>
            <a:r>
              <a:rPr lang="en-US" sz="1400" err="1">
                <a:solidFill>
                  <a:schemeClr val="tx1">
                    <a:lumMod val="65000"/>
                    <a:lumOff val="35000"/>
                  </a:schemeClr>
                </a:solidFill>
                <a:latin typeface="Calibri"/>
                <a:cs typeface="Calibri"/>
              </a:rPr>
              <a:t>Lefvre</a:t>
            </a:r>
            <a:r>
              <a:rPr lang="en-US" sz="140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id="{34398AD0-3875-B94F-A90E-046466F6C19A}"/>
              </a:ext>
            </a:extLst>
          </p:cNvPr>
          <p:cNvSpPr>
            <a:spLocks noGrp="1"/>
          </p:cNvSpPr>
          <p:nvPr>
            <p:ph type="body" sz="quarter" idx="10"/>
          </p:nvPr>
        </p:nvSpPr>
        <p:spPr>
          <a:xfrm>
            <a:off x="479376" y="2544416"/>
            <a:ext cx="5854168" cy="3764903"/>
          </a:xfrm>
        </p:spPr>
        <p:txBody>
          <a:bodyPr/>
          <a:lstStyle/>
          <a:p>
            <a:r>
              <a:rPr lang="en-US">
                <a:solidFill>
                  <a:schemeClr val="tx1">
                    <a:lumMod val="95000"/>
                    <a:lumOff val="5000"/>
                  </a:schemeClr>
                </a:solidFill>
              </a:rPr>
              <a:t>Your child should be able to read their book without your help.</a:t>
            </a:r>
          </a:p>
          <a:p>
            <a:r>
              <a:rPr lang="en-US">
                <a:solidFill>
                  <a:schemeClr val="tx1">
                    <a:lumMod val="95000"/>
                    <a:lumOff val="5000"/>
                  </a:schemeClr>
                </a:solidFill>
              </a:rPr>
              <a:t>If they can’t read a word read it to them.</a:t>
            </a:r>
          </a:p>
          <a:p>
            <a:r>
              <a:rPr lang="en-US">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id="{ED26F458-A726-794D-91AB-7485E77815F9}"/>
              </a:ext>
            </a:extLst>
          </p:cNvPr>
          <p:cNvSpPr>
            <a:spLocks noGrp="1"/>
          </p:cNvSpPr>
          <p:nvPr>
            <p:ph type="title"/>
          </p:nvPr>
        </p:nvSpPr>
        <p:spPr/>
        <p:txBody>
          <a:bodyPr>
            <a:normAutofit fontScale="90000"/>
          </a:bodyPr>
          <a:lstStyle/>
          <a:p>
            <a:r>
              <a:rPr lang="en-US"/>
              <a:t>Listening to your child read their phonics book</a:t>
            </a:r>
          </a:p>
        </p:txBody>
      </p:sp>
      <p:pic>
        <p:nvPicPr>
          <p:cNvPr id="7" name="Picture 6">
            <a:extLst>
              <a:ext uri="{FF2B5EF4-FFF2-40B4-BE49-F238E27FC236}">
                <a16:creationId xmlns:a16="http://schemas.microsoft.com/office/drawing/2014/main"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773" t="8859" r="1484" b="18500"/>
          <a:stretch/>
        </p:blipFill>
        <p:spPr>
          <a:xfrm>
            <a:off x="0" y="1544216"/>
            <a:ext cx="11352584" cy="5313784"/>
          </a:xfrm>
          <a:prstGeom prst="rect">
            <a:avLst/>
          </a:prstGeom>
        </p:spPr>
      </p:pic>
      <p:sp>
        <p:nvSpPr>
          <p:cNvPr id="3" name="Title 2"/>
          <p:cNvSpPr>
            <a:spLocks noGrp="1"/>
          </p:cNvSpPr>
          <p:nvPr>
            <p:ph type="title"/>
          </p:nvPr>
        </p:nvSpPr>
        <p:spPr/>
        <p:txBody>
          <a:bodyPr/>
          <a:lstStyle/>
          <a:p>
            <a:r>
              <a:rPr lang="en-GB"/>
              <a:t>Parent support from Little </a:t>
            </a:r>
            <a:r>
              <a:rPr lang="en-GB" err="1"/>
              <a:t>Wandle</a:t>
            </a:r>
            <a:r>
              <a:rPr lang="en-GB"/>
              <a:t> </a:t>
            </a:r>
          </a:p>
        </p:txBody>
      </p:sp>
    </p:spTree>
    <p:extLst>
      <p:ext uri="{BB962C8B-B14F-4D97-AF65-F5344CB8AC3E}">
        <p14:creationId xmlns:p14="http://schemas.microsoft.com/office/powerpoint/2010/main" val="171388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67408" y="2204864"/>
            <a:ext cx="11161240" cy="4392488"/>
          </a:xfrm>
        </p:spPr>
        <p:txBody>
          <a:bodyPr/>
          <a:lstStyle/>
          <a:p>
            <a:r>
              <a:rPr lang="en-GB" sz="4400">
                <a:solidFill>
                  <a:srgbClr val="92D050"/>
                </a:solidFill>
              </a:rPr>
              <a:t> Love of Reading</a:t>
            </a:r>
          </a:p>
          <a:p>
            <a:endParaRPr lang="en-GB" sz="4400">
              <a:solidFill>
                <a:srgbClr val="92D050"/>
              </a:solidFill>
            </a:endParaRPr>
          </a:p>
          <a:p>
            <a:r>
              <a:rPr lang="en-GB" sz="4400">
                <a:solidFill>
                  <a:srgbClr val="92D050"/>
                </a:solidFill>
              </a:rPr>
              <a:t> DEAR – Drop Everything and Read</a:t>
            </a:r>
          </a:p>
          <a:p>
            <a:endParaRPr lang="en-GB" sz="4400">
              <a:solidFill>
                <a:srgbClr val="92D050"/>
              </a:solidFill>
            </a:endParaRPr>
          </a:p>
          <a:p>
            <a:r>
              <a:rPr lang="en-GB" sz="4400">
                <a:solidFill>
                  <a:srgbClr val="92D050"/>
                </a:solidFill>
              </a:rPr>
              <a:t> Whole Class Reading </a:t>
            </a:r>
          </a:p>
        </p:txBody>
      </p:sp>
      <p:sp>
        <p:nvSpPr>
          <p:cNvPr id="3" name="Title 2"/>
          <p:cNvSpPr>
            <a:spLocks noGrp="1"/>
          </p:cNvSpPr>
          <p:nvPr>
            <p:ph type="title"/>
          </p:nvPr>
        </p:nvSpPr>
        <p:spPr>
          <a:xfrm>
            <a:off x="335360" y="116632"/>
            <a:ext cx="10297144" cy="1872208"/>
          </a:xfrm>
        </p:spPr>
        <p:txBody>
          <a:bodyPr>
            <a:normAutofit/>
          </a:bodyPr>
          <a:lstStyle/>
          <a:p>
            <a:r>
              <a:rPr lang="en-GB" sz="4800" b="1">
                <a:solidFill>
                  <a:srgbClr val="92D050"/>
                </a:solidFill>
              </a:rPr>
              <a:t>Developing a life long relationship with books and reading</a:t>
            </a:r>
          </a:p>
        </p:txBody>
      </p:sp>
    </p:spTree>
    <p:extLst>
      <p:ext uri="{BB962C8B-B14F-4D97-AF65-F5344CB8AC3E}">
        <p14:creationId xmlns:p14="http://schemas.microsoft.com/office/powerpoint/2010/main" val="299382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42E8-75C8-485B-A4E5-8938BD2AD05B}"/>
              </a:ext>
            </a:extLst>
          </p:cNvPr>
          <p:cNvSpPr>
            <a:spLocks noGrp="1"/>
          </p:cNvSpPr>
          <p:nvPr>
            <p:ph type="title"/>
          </p:nvPr>
        </p:nvSpPr>
        <p:spPr/>
        <p:txBody>
          <a:bodyPr/>
          <a:lstStyle/>
          <a:p>
            <a:r>
              <a:rPr lang="en-GB" dirty="0"/>
              <a:t>Phonics Screening Check</a:t>
            </a:r>
          </a:p>
        </p:txBody>
      </p:sp>
      <p:sp>
        <p:nvSpPr>
          <p:cNvPr id="3" name="TextBox 2">
            <a:extLst>
              <a:ext uri="{FF2B5EF4-FFF2-40B4-BE49-F238E27FC236}">
                <a16:creationId xmlns:a16="http://schemas.microsoft.com/office/drawing/2014/main" id="{2EB3F146-3C2E-4231-A07C-E8C56F99D939}"/>
              </a:ext>
            </a:extLst>
          </p:cNvPr>
          <p:cNvSpPr txBox="1"/>
          <p:nvPr/>
        </p:nvSpPr>
        <p:spPr>
          <a:xfrm>
            <a:off x="407368" y="1416308"/>
            <a:ext cx="9721080" cy="4832092"/>
          </a:xfrm>
          <a:prstGeom prst="rect">
            <a:avLst/>
          </a:prstGeom>
          <a:noFill/>
        </p:spPr>
        <p:txBody>
          <a:bodyPr wrap="square" rtlCol="0">
            <a:spAutoFit/>
          </a:bodyPr>
          <a:lstStyle/>
          <a:p>
            <a:r>
              <a:rPr lang="en-GB" sz="2800" dirty="0">
                <a:latin typeface="+mn-lt"/>
              </a:rPr>
              <a:t>The Phonics Screening is a statutory assessment for all Year 1 children. </a:t>
            </a:r>
          </a:p>
          <a:p>
            <a:endParaRPr lang="en-GB" sz="2800" dirty="0">
              <a:latin typeface="+mn-lt"/>
            </a:endParaRPr>
          </a:p>
          <a:p>
            <a:r>
              <a:rPr lang="en-GB" sz="2800" dirty="0">
                <a:latin typeface="+mn-lt"/>
              </a:rPr>
              <a:t>The screening takes place in June of each year.</a:t>
            </a:r>
          </a:p>
          <a:p>
            <a:endParaRPr lang="en-GB" sz="2800" dirty="0">
              <a:latin typeface="+mn-lt"/>
            </a:endParaRPr>
          </a:p>
          <a:p>
            <a:r>
              <a:rPr lang="en-GB" sz="2800" dirty="0">
                <a:latin typeface="+mn-lt"/>
              </a:rPr>
              <a:t>It consists of 40 words. 20 real words and 20 ‘nonsense words’ that children have to decode and blend. </a:t>
            </a:r>
          </a:p>
          <a:p>
            <a:endParaRPr lang="en-GB" sz="2800" dirty="0">
              <a:latin typeface="+mn-lt"/>
            </a:endParaRPr>
          </a:p>
          <a:p>
            <a:r>
              <a:rPr lang="en-GB" sz="2800" dirty="0">
                <a:latin typeface="+mn-lt"/>
              </a:rPr>
              <a:t>Pass has been 32/40 but this may change</a:t>
            </a:r>
          </a:p>
          <a:p>
            <a:endParaRPr lang="en-GB" sz="2800" dirty="0">
              <a:latin typeface="+mn-lt"/>
            </a:endParaRPr>
          </a:p>
          <a:p>
            <a:r>
              <a:rPr lang="en-GB" sz="2800" dirty="0">
                <a:latin typeface="+mn-lt"/>
              </a:rPr>
              <a:t>1:1 assessment </a:t>
            </a:r>
          </a:p>
        </p:txBody>
      </p:sp>
    </p:spTree>
    <p:extLst>
      <p:ext uri="{BB962C8B-B14F-4D97-AF65-F5344CB8AC3E}">
        <p14:creationId xmlns:p14="http://schemas.microsoft.com/office/powerpoint/2010/main" val="130006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u="sng" dirty="0">
                <a:solidFill>
                  <a:schemeClr val="accent2">
                    <a:lumMod val="60000"/>
                    <a:lumOff val="40000"/>
                  </a:schemeClr>
                </a:solidFill>
                <a:latin typeface="+mn-lt"/>
                <a:cs typeface="Aharoni"/>
              </a:rPr>
              <a:t>Year 2 Reading </a:t>
            </a:r>
            <a:r>
              <a:rPr lang="en-GB" altLang="en-US" b="1" u="sng" dirty="0" smtClean="0">
                <a:solidFill>
                  <a:schemeClr val="accent2">
                    <a:lumMod val="60000"/>
                    <a:lumOff val="40000"/>
                  </a:schemeClr>
                </a:solidFill>
                <a:latin typeface="+mn-lt"/>
                <a:cs typeface="Aharoni"/>
              </a:rPr>
              <a:t>SATs</a:t>
            </a:r>
            <a:endParaRPr lang="en-GB" altLang="en-US" b="1" u="sng" dirty="0">
              <a:solidFill>
                <a:schemeClr val="accent2">
                  <a:lumMod val="60000"/>
                  <a:lumOff val="40000"/>
                </a:schemeClr>
              </a:solidFill>
              <a:latin typeface="+mn-lt"/>
              <a:cs typeface="Aharoni"/>
            </a:endParaRPr>
          </a:p>
        </p:txBody>
      </p:sp>
      <p:sp>
        <p:nvSpPr>
          <p:cNvPr id="3" name="Content Placeholder 2"/>
          <p:cNvSpPr>
            <a:spLocks noGrp="1"/>
          </p:cNvSpPr>
          <p:nvPr>
            <p:ph idx="1"/>
          </p:nvPr>
        </p:nvSpPr>
        <p:spPr>
          <a:xfrm>
            <a:off x="677334" y="1329071"/>
            <a:ext cx="9412964" cy="4712292"/>
          </a:xfrm>
        </p:spPr>
        <p:txBody>
          <a:bodyPr vert="horz" lIns="91440" tIns="45720" rIns="91440" bIns="45720" rtlCol="0" anchor="t">
            <a:normAutofit/>
          </a:bodyPr>
          <a:lstStyle/>
          <a:p>
            <a:pPr marL="0" indent="0">
              <a:buNone/>
            </a:pPr>
            <a:r>
              <a:rPr lang="en-GB" altLang="en-US" dirty="0"/>
              <a:t>At the end of KS1 the children </a:t>
            </a:r>
            <a:r>
              <a:rPr lang="en-GB" altLang="en-US" dirty="0" smtClean="0"/>
              <a:t>will complete a reading paper.</a:t>
            </a:r>
            <a:r>
              <a:rPr lang="en-GB" altLang="en-US" dirty="0"/>
              <a:t>  Through the work done with our Reading Vipers children are taught reading comprehension skills to help them make sense of the text:</a:t>
            </a:r>
          </a:p>
          <a:p>
            <a:pPr marL="0" indent="0">
              <a:buNone/>
            </a:pPr>
            <a:endParaRPr lang="en-GB" altLang="en-US" dirty="0"/>
          </a:p>
          <a:p>
            <a:pPr marL="0" indent="0">
              <a:buFontTx/>
              <a:buAutoNum type="arabicPeriod"/>
            </a:pPr>
            <a:r>
              <a:rPr lang="en-GB" altLang="en-US" sz="2400" dirty="0"/>
              <a:t> Read the text carefully </a:t>
            </a:r>
            <a:endParaRPr lang="en-GB" altLang="en-US" sz="2400" dirty="0">
              <a:cs typeface="Calibri"/>
            </a:endParaRPr>
          </a:p>
          <a:p>
            <a:pPr marL="0" indent="0">
              <a:buFontTx/>
              <a:buAutoNum type="arabicPeriod"/>
            </a:pPr>
            <a:r>
              <a:rPr lang="en-GB" altLang="en-US" sz="2400" dirty="0"/>
              <a:t> Read the question</a:t>
            </a:r>
            <a:endParaRPr lang="en-GB" altLang="en-US" sz="2400" dirty="0">
              <a:cs typeface="Calibri" panose="020F0502020204030204"/>
            </a:endParaRPr>
          </a:p>
          <a:p>
            <a:pPr marL="0" indent="0">
              <a:buFontTx/>
              <a:buAutoNum type="arabicPeriod"/>
            </a:pPr>
            <a:r>
              <a:rPr lang="en-GB" altLang="en-US" sz="2400" dirty="0"/>
              <a:t> Highlight the keywords in the question </a:t>
            </a:r>
          </a:p>
          <a:p>
            <a:pPr marL="0" indent="0">
              <a:buFontTx/>
              <a:buAutoNum type="arabicPeriod"/>
            </a:pPr>
            <a:r>
              <a:rPr lang="en-GB" altLang="en-US" sz="2400" dirty="0"/>
              <a:t> Scan read the text looking for the key words </a:t>
            </a:r>
          </a:p>
          <a:p>
            <a:pPr marL="0" indent="0">
              <a:buFontTx/>
              <a:buAutoNum type="arabicPeriod"/>
            </a:pPr>
            <a:r>
              <a:rPr lang="en-GB" altLang="en-US" sz="2400" dirty="0"/>
              <a:t> Write the answer </a:t>
            </a:r>
            <a:endParaRPr lang="en-GB" altLang="en-US" sz="2400" dirty="0">
              <a:cs typeface="Calibri"/>
            </a:endParaRPr>
          </a:p>
          <a:p>
            <a:endParaRPr lang="en-GB" dirty="0"/>
          </a:p>
        </p:txBody>
      </p:sp>
      <p:pic>
        <p:nvPicPr>
          <p:cNvPr id="4" name="Picture 3"/>
          <p:cNvPicPr>
            <a:picLocks noChangeAspect="1"/>
          </p:cNvPicPr>
          <p:nvPr/>
        </p:nvPicPr>
        <p:blipFill>
          <a:blip r:embed="rId2"/>
          <a:stretch>
            <a:fillRect/>
          </a:stretch>
        </p:blipFill>
        <p:spPr>
          <a:xfrm>
            <a:off x="7772072" y="3162300"/>
            <a:ext cx="4191000" cy="3149600"/>
          </a:xfrm>
          <a:prstGeom prst="rect">
            <a:avLst/>
          </a:prstGeom>
        </p:spPr>
      </p:pic>
    </p:spTree>
    <p:extLst>
      <p:ext uri="{BB962C8B-B14F-4D97-AF65-F5344CB8AC3E}">
        <p14:creationId xmlns:p14="http://schemas.microsoft.com/office/powerpoint/2010/main" val="336817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3FF4B2-AF84-3D73-2C9A-E3E813C2886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3" name="Picture 2">
            <a:extLst>
              <a:ext uri="{FF2B5EF4-FFF2-40B4-BE49-F238E27FC236}">
                <a16:creationId xmlns:a16="http://schemas.microsoft.com/office/drawing/2014/main" id="{B10EB27F-E26F-E02F-5A32-BD3E42580C3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4" name="Picture 3">
            <a:extLst>
              <a:ext uri="{FF2B5EF4-FFF2-40B4-BE49-F238E27FC236}">
                <a16:creationId xmlns:a16="http://schemas.microsoft.com/office/drawing/2014/main" id="{C72E2379-069D-B057-44DB-1654D07F82FB}"/>
              </a:ext>
            </a:extLst>
          </p:cNvPr>
          <p:cNvPicPr>
            <a:picLocks/>
          </p:cNvPicPr>
          <p:nvPr/>
        </p:nvPicPr>
        <p:blipFill rotWithShape="1">
          <a:blip r:embed="rId4">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5" name="Picture 4">
            <a:extLst>
              <a:ext uri="{FF2B5EF4-FFF2-40B4-BE49-F238E27FC236}">
                <a16:creationId xmlns:a16="http://schemas.microsoft.com/office/drawing/2014/main" id="{D89F8EBF-D95A-644A-F93E-A04CD8DDB60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6" name="Title 6">
            <a:extLst>
              <a:ext uri="{FF2B5EF4-FFF2-40B4-BE49-F238E27FC236}">
                <a16:creationId xmlns:a16="http://schemas.microsoft.com/office/drawing/2014/main" id="{B5049111-DE94-70E2-7151-C5AA2E90A5CD}"/>
              </a:ext>
            </a:extLst>
          </p:cNvPr>
          <p:cNvSpPr txBox="1">
            <a:spLocks/>
          </p:cNvSpPr>
          <p:nvPr/>
        </p:nvSpPr>
        <p:spPr>
          <a:xfrm>
            <a:off x="479376" y="332656"/>
            <a:ext cx="7003074" cy="1152128"/>
          </a:xfrm>
          <a:prstGeom prst="rect">
            <a:avLst/>
          </a:prstGeom>
        </p:spPr>
        <p:txBody>
          <a:bodyPr>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How many times have you already read today?</a:t>
            </a:r>
          </a:p>
        </p:txBody>
      </p:sp>
    </p:spTree>
    <p:extLst>
      <p:ext uri="{BB962C8B-B14F-4D97-AF65-F5344CB8AC3E}">
        <p14:creationId xmlns:p14="http://schemas.microsoft.com/office/powerpoint/2010/main" val="339803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7E06C-A0D3-F68C-7B0D-E5B7B9E8A823}"/>
              </a:ext>
            </a:extLst>
          </p:cNvPr>
          <p:cNvSpPr txBox="1">
            <a:spLocks/>
          </p:cNvSpPr>
          <p:nvPr/>
        </p:nvSpPr>
        <p:spPr>
          <a:xfrm>
            <a:off x="479376" y="1916832"/>
            <a:ext cx="4392488" cy="4392488"/>
          </a:xfrm>
          <a:prstGeom prst="rect">
            <a:avLst/>
          </a:prstGeom>
        </p:spPr>
        <p:txBody>
          <a:bodyPr vert="horz" lIns="91440" tIns="45720" rIns="91440" bIns="45720" rtlCol="0" anchor="ctr" anchorCtr="0"/>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2800" dirty="0">
                <a:latin typeface="SASSOONPRIMARY" panose="020B0500000000000000" pitchFamily="34" charset="0"/>
              </a:rPr>
              <a:t>Our school has chosen </a:t>
            </a:r>
            <a:br>
              <a:rPr lang="en-GB" sz="2800" dirty="0">
                <a:latin typeface="SASSOONPRIMARY" panose="020B0500000000000000" pitchFamily="34" charset="0"/>
              </a:rPr>
            </a:br>
            <a:r>
              <a:rPr lang="en-GB" sz="2800" i="1" dirty="0">
                <a:latin typeface="SASSOONPRIMARY" panose="020B0500000000000000" pitchFamily="34" charset="0"/>
              </a:rPr>
              <a:t>Little </a:t>
            </a:r>
            <a:r>
              <a:rPr lang="en-GB" sz="2800" i="1" dirty="0" err="1">
                <a:latin typeface="SASSOONPRIMARY" panose="020B0500000000000000" pitchFamily="34" charset="0"/>
              </a:rPr>
              <a:t>Wandle</a:t>
            </a:r>
            <a:r>
              <a:rPr lang="en-GB" sz="2800" i="1">
                <a:latin typeface="SASSOONPRIMARY" panose="020B0500000000000000" pitchFamily="34" charset="0"/>
              </a:rPr>
              <a:t> Letters and Sounds Revised</a:t>
            </a:r>
            <a:r>
              <a:rPr lang="en-GB" sz="2800">
                <a:latin typeface="SASSOONPRIMARY" panose="020B0500000000000000" pitchFamily="34" charset="0"/>
              </a:rPr>
              <a:t> as our systematic, synthetic phonics (SSP) programme to teach early reading and spelling. </a:t>
            </a:r>
          </a:p>
        </p:txBody>
      </p:sp>
      <p:sp>
        <p:nvSpPr>
          <p:cNvPr id="3" name="Title 2">
            <a:extLst>
              <a:ext uri="{FF2B5EF4-FFF2-40B4-BE49-F238E27FC236}">
                <a16:creationId xmlns:a16="http://schemas.microsoft.com/office/drawing/2014/main" id="{CDF92007-338A-5365-75C4-1CCD70C66127}"/>
              </a:ext>
            </a:extLst>
          </p:cNvPr>
          <p:cNvSpPr txBox="1">
            <a:spLocks/>
          </p:cNvSpPr>
          <p:nvPr/>
        </p:nvSpPr>
        <p:spPr>
          <a:xfrm>
            <a:off x="479376" y="332656"/>
            <a:ext cx="9793088" cy="115212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Little Wandle Letters and Sounds Revised</a:t>
            </a:r>
          </a:p>
        </p:txBody>
      </p:sp>
      <p:pic>
        <p:nvPicPr>
          <p:cNvPr id="4" name="Picture 3">
            <a:extLst>
              <a:ext uri="{FF2B5EF4-FFF2-40B4-BE49-F238E27FC236}">
                <a16:creationId xmlns:a16="http://schemas.microsoft.com/office/drawing/2014/main" id="{3BE264A6-4456-C638-96B6-3E4CCC833992}"/>
              </a:ext>
            </a:extLst>
          </p:cNvPr>
          <p:cNvPicPr>
            <a:picLocks noChangeAspect="1"/>
          </p:cNvPicPr>
          <p:nvPr/>
        </p:nvPicPr>
        <p:blipFill>
          <a:blip r:embed="rId2"/>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207263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EAE7041-FD1D-7D52-1258-A801BCD6B168}"/>
              </a:ext>
            </a:extLst>
          </p:cNvPr>
          <p:cNvSpPr txBox="1">
            <a:spLocks/>
          </p:cNvSpPr>
          <p:nvPr/>
        </p:nvSpPr>
        <p:spPr>
          <a:xfrm>
            <a:off x="479376" y="332656"/>
            <a:ext cx="9793088" cy="115212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Blending to read words</a:t>
            </a:r>
          </a:p>
        </p:txBody>
      </p:sp>
      <p:pic>
        <p:nvPicPr>
          <p:cNvPr id="3" name="Online Media 3" descr="How we teach blending">
            <a:hlinkClick r:id="" action="ppaction://media"/>
            <a:extLst>
              <a:ext uri="{FF2B5EF4-FFF2-40B4-BE49-F238E27FC236}">
                <a16:creationId xmlns:a16="http://schemas.microsoft.com/office/drawing/2014/main" id="{AEA0B993-35AD-FD28-BDCC-1DB1FDD15CDB}"/>
              </a:ext>
            </a:extLst>
          </p:cNvPr>
          <p:cNvPicPr>
            <a:picLocks noRot="1" noChangeAspect="1"/>
          </p:cNvPicPr>
          <p:nvPr>
            <a:videoFile r:link="rId1"/>
          </p:nvPr>
        </p:nvPicPr>
        <p:blipFill>
          <a:blip r:embed="rId3"/>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31378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2F4870F-AF0B-5328-7006-83DCAAE82BCD}"/>
              </a:ext>
            </a:extLst>
          </p:cNvPr>
          <p:cNvSpPr txBox="1">
            <a:spLocks/>
          </p:cNvSpPr>
          <p:nvPr/>
        </p:nvSpPr>
        <p:spPr>
          <a:xfrm>
            <a:off x="479376" y="332656"/>
            <a:ext cx="9793088" cy="115212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Terminology </a:t>
            </a:r>
          </a:p>
        </p:txBody>
      </p:sp>
      <p:sp>
        <p:nvSpPr>
          <p:cNvPr id="3" name="Rounded Rectangle 2">
            <a:extLst>
              <a:ext uri="{FF2B5EF4-FFF2-40B4-BE49-F238E27FC236}">
                <a16:creationId xmlns:a16="http://schemas.microsoft.com/office/drawing/2014/main" id="{7C804F71-C47E-C975-296B-1484CE729D80}"/>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Phoneme</a:t>
            </a:r>
          </a:p>
        </p:txBody>
      </p:sp>
      <p:sp>
        <p:nvSpPr>
          <p:cNvPr id="4" name="Rounded Rectangle 3">
            <a:extLst>
              <a:ext uri="{FF2B5EF4-FFF2-40B4-BE49-F238E27FC236}">
                <a16:creationId xmlns:a16="http://schemas.microsoft.com/office/drawing/2014/main" id="{255B6440-5DC0-BC23-7310-619770314159}"/>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Split vowel digraph </a:t>
            </a:r>
          </a:p>
        </p:txBody>
      </p:sp>
      <p:sp>
        <p:nvSpPr>
          <p:cNvPr id="5" name="Rounded Rectangle 4">
            <a:extLst>
              <a:ext uri="{FF2B5EF4-FFF2-40B4-BE49-F238E27FC236}">
                <a16:creationId xmlns:a16="http://schemas.microsoft.com/office/drawing/2014/main" id="{0BF97371-5D44-A552-3D42-CEE58A0A566C}"/>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Grapheme</a:t>
            </a:r>
          </a:p>
        </p:txBody>
      </p:sp>
      <p:sp>
        <p:nvSpPr>
          <p:cNvPr id="6" name="Rounded Rectangle 5">
            <a:extLst>
              <a:ext uri="{FF2B5EF4-FFF2-40B4-BE49-F238E27FC236}">
                <a16:creationId xmlns:a16="http://schemas.microsoft.com/office/drawing/2014/main" id="{C6479C3A-6C18-5A95-4290-1BA0C1551837}"/>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Blend </a:t>
            </a:r>
          </a:p>
        </p:txBody>
      </p:sp>
      <p:sp>
        <p:nvSpPr>
          <p:cNvPr id="7" name="Rounded Rectangle 6">
            <a:extLst>
              <a:ext uri="{FF2B5EF4-FFF2-40B4-BE49-F238E27FC236}">
                <a16:creationId xmlns:a16="http://schemas.microsoft.com/office/drawing/2014/main" id="{82CD0EA6-CD7A-556A-1EF3-D3EFEB355E3B}"/>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Digraph</a:t>
            </a:r>
          </a:p>
        </p:txBody>
      </p:sp>
      <p:sp>
        <p:nvSpPr>
          <p:cNvPr id="8" name="Rounded Rectangle 7">
            <a:extLst>
              <a:ext uri="{FF2B5EF4-FFF2-40B4-BE49-F238E27FC236}">
                <a16:creationId xmlns:a16="http://schemas.microsoft.com/office/drawing/2014/main" id="{B1EE2065-3EEA-4B24-0A9B-981B784BF57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Segment</a:t>
            </a:r>
          </a:p>
        </p:txBody>
      </p:sp>
      <p:sp>
        <p:nvSpPr>
          <p:cNvPr id="9" name="Rounded Rectangle 8">
            <a:extLst>
              <a:ext uri="{FF2B5EF4-FFF2-40B4-BE49-F238E27FC236}">
                <a16:creationId xmlns:a16="http://schemas.microsoft.com/office/drawing/2014/main" id="{9218D3E7-8A86-FF22-49A8-469D358AD61C}"/>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t>Trigraph</a:t>
            </a:r>
          </a:p>
        </p:txBody>
      </p:sp>
    </p:spTree>
    <p:extLst>
      <p:ext uri="{BB962C8B-B14F-4D97-AF65-F5344CB8AC3E}">
        <p14:creationId xmlns:p14="http://schemas.microsoft.com/office/powerpoint/2010/main" val="21423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67A872-2494-AACC-544A-B3B49D7BF546}"/>
              </a:ext>
            </a:extLst>
          </p:cNvPr>
          <p:cNvPicPr>
            <a:picLocks noChangeAspect="1"/>
          </p:cNvPicPr>
          <p:nvPr/>
        </p:nvPicPr>
        <p:blipFill>
          <a:blip r:embed="rId2"/>
          <a:stretch>
            <a:fillRect/>
          </a:stretch>
        </p:blipFill>
        <p:spPr>
          <a:xfrm>
            <a:off x="4065980" y="2045703"/>
            <a:ext cx="2010312" cy="2876414"/>
          </a:xfrm>
          <a:prstGeom prst="rect">
            <a:avLst/>
          </a:prstGeom>
        </p:spPr>
      </p:pic>
      <p:pic>
        <p:nvPicPr>
          <p:cNvPr id="3" name="Picture 2">
            <a:extLst>
              <a:ext uri="{FF2B5EF4-FFF2-40B4-BE49-F238E27FC236}">
                <a16:creationId xmlns:a16="http://schemas.microsoft.com/office/drawing/2014/main" id="{5A4D25D0-3E94-7772-560D-CB4123BF17F8}"/>
              </a:ext>
            </a:extLst>
          </p:cNvPr>
          <p:cNvPicPr>
            <a:picLocks noChangeAspect="1"/>
          </p:cNvPicPr>
          <p:nvPr/>
        </p:nvPicPr>
        <p:blipFill>
          <a:blip r:embed="rId3"/>
          <a:stretch>
            <a:fillRect/>
          </a:stretch>
        </p:blipFill>
        <p:spPr>
          <a:xfrm>
            <a:off x="571483" y="2045703"/>
            <a:ext cx="2057987" cy="2963819"/>
          </a:xfrm>
          <a:prstGeom prst="rect">
            <a:avLst/>
          </a:prstGeom>
        </p:spPr>
      </p:pic>
      <p:sp>
        <p:nvSpPr>
          <p:cNvPr id="4" name="Title 1">
            <a:extLst>
              <a:ext uri="{FF2B5EF4-FFF2-40B4-BE49-F238E27FC236}">
                <a16:creationId xmlns:a16="http://schemas.microsoft.com/office/drawing/2014/main" id="{1E91FF2C-9CF6-C3C7-4D4E-9CE701B69205}"/>
              </a:ext>
            </a:extLst>
          </p:cNvPr>
          <p:cNvSpPr txBox="1">
            <a:spLocks/>
          </p:cNvSpPr>
          <p:nvPr/>
        </p:nvSpPr>
        <p:spPr>
          <a:xfrm>
            <a:off x="479376" y="332656"/>
            <a:ext cx="9793088" cy="1152128"/>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How we make learning stick </a:t>
            </a:r>
          </a:p>
        </p:txBody>
      </p:sp>
      <p:pic>
        <p:nvPicPr>
          <p:cNvPr id="5" name="Picture 4" descr="A picture containing graphical user interface&#10;&#10;Description automatically generated">
            <a:extLst>
              <a:ext uri="{FF2B5EF4-FFF2-40B4-BE49-F238E27FC236}">
                <a16:creationId xmlns:a16="http://schemas.microsoft.com/office/drawing/2014/main" id="{BC5915D2-5DC5-0ECB-95B9-DE57A76D200E}"/>
              </a:ext>
            </a:extLst>
          </p:cNvPr>
          <p:cNvPicPr>
            <a:picLocks noChangeAspect="1"/>
          </p:cNvPicPr>
          <p:nvPr/>
        </p:nvPicPr>
        <p:blipFill>
          <a:blip r:embed="rId4"/>
          <a:stretch>
            <a:fillRect/>
          </a:stretch>
        </p:blipFill>
        <p:spPr>
          <a:xfrm>
            <a:off x="7826755" y="2339556"/>
            <a:ext cx="2730514" cy="171691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6EAB0CA-AF1E-BE72-B5E2-F933FFCB1673}"/>
              </a:ext>
            </a:extLst>
          </p:cNvPr>
          <p:cNvPicPr>
            <a:picLocks noChangeAspect="1"/>
          </p:cNvPicPr>
          <p:nvPr/>
        </p:nvPicPr>
        <p:blipFill>
          <a:blip r:embed="rId5"/>
          <a:stretch>
            <a:fillRect/>
          </a:stretch>
        </p:blipFill>
        <p:spPr>
          <a:xfrm>
            <a:off x="9120336" y="4221088"/>
            <a:ext cx="2730514" cy="1694565"/>
          </a:xfrm>
          <a:prstGeom prst="rect">
            <a:avLst/>
          </a:prstGeom>
        </p:spPr>
      </p:pic>
      <p:pic>
        <p:nvPicPr>
          <p:cNvPr id="7" name="Picture 6">
            <a:extLst>
              <a:ext uri="{FF2B5EF4-FFF2-40B4-BE49-F238E27FC236}">
                <a16:creationId xmlns:a16="http://schemas.microsoft.com/office/drawing/2014/main" id="{FFD5D1B9-6AEF-7BCF-58C4-9FA1B486BB74}"/>
              </a:ext>
            </a:extLst>
          </p:cNvPr>
          <p:cNvPicPr>
            <a:picLocks noChangeAspect="1"/>
          </p:cNvPicPr>
          <p:nvPr/>
        </p:nvPicPr>
        <p:blipFill>
          <a:blip r:embed="rId6"/>
          <a:stretch>
            <a:fillRect/>
          </a:stretch>
        </p:blipFill>
        <p:spPr>
          <a:xfrm>
            <a:off x="5258850" y="3198013"/>
            <a:ext cx="2018257" cy="2908198"/>
          </a:xfrm>
          <a:prstGeom prst="rect">
            <a:avLst/>
          </a:prstGeom>
        </p:spPr>
      </p:pic>
      <p:pic>
        <p:nvPicPr>
          <p:cNvPr id="8" name="Picture 7">
            <a:extLst>
              <a:ext uri="{FF2B5EF4-FFF2-40B4-BE49-F238E27FC236}">
                <a16:creationId xmlns:a16="http://schemas.microsoft.com/office/drawing/2014/main" id="{E5023E59-C0C3-5DEE-A649-7959333306B8}"/>
              </a:ext>
            </a:extLst>
          </p:cNvPr>
          <p:cNvPicPr>
            <a:picLocks noChangeAspect="1"/>
          </p:cNvPicPr>
          <p:nvPr/>
        </p:nvPicPr>
        <p:blipFill>
          <a:blip r:embed="rId7"/>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308773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a:solidFill>
                  <a:schemeClr val="accent2"/>
                </a:solidFill>
                <a:latin typeface="+mj-lt"/>
                <a:ea typeface="Sassoon Infant Rg" panose="02000503030000020003" pitchFamily="2" charset="0"/>
              </a:rPr>
              <a:t>sh</a:t>
            </a:r>
            <a:r>
              <a:rPr lang="en-US" sz="8000">
                <a:solidFill>
                  <a:schemeClr val="tx1"/>
                </a:solidFill>
                <a:latin typeface="+mj-lt"/>
                <a:ea typeface="Sassoon Infant Rg" panose="02000503030000020003" pitchFamily="2" charset="0"/>
              </a:rPr>
              <a:t>ell</a:t>
            </a:r>
          </a:p>
          <a:p>
            <a:pPr marL="0" indent="0" algn="ctr">
              <a:buNone/>
            </a:pPr>
            <a:r>
              <a:rPr lang="en-US" sz="8000" u="sng">
                <a:solidFill>
                  <a:schemeClr val="accent2"/>
                </a:solidFill>
                <a:latin typeface="+mj-lt"/>
                <a:ea typeface="Sassoon Infant Rg" panose="02000503030000020003" pitchFamily="2" charset="0"/>
              </a:rPr>
              <a:t>ch</a:t>
            </a:r>
            <a:r>
              <a:rPr lang="en-US" sz="8000">
                <a:solidFill>
                  <a:schemeClr val="tx1"/>
                </a:solidFill>
                <a:latin typeface="+mj-lt"/>
                <a:ea typeface="Sassoon Infant Rg" panose="02000503030000020003" pitchFamily="2" charset="0"/>
              </a:rPr>
              <a:t>ef</a:t>
            </a:r>
          </a:p>
          <a:p>
            <a:pPr marL="0" indent="0" algn="ctr">
              <a:buNone/>
            </a:pPr>
            <a:r>
              <a:rPr lang="en-US" sz="8000">
                <a:solidFill>
                  <a:schemeClr val="tx1"/>
                </a:solidFill>
                <a:latin typeface="+mj-lt"/>
                <a:ea typeface="Sassoon Infant Rg" panose="02000503030000020003" pitchFamily="2" charset="0"/>
              </a:rPr>
              <a:t>spe</a:t>
            </a:r>
            <a:r>
              <a:rPr lang="en-US" sz="8000" u="sng">
                <a:solidFill>
                  <a:schemeClr val="accent2"/>
                </a:solidFill>
                <a:latin typeface="+mj-lt"/>
                <a:ea typeface="Sassoon Infant Rg" panose="02000503030000020003" pitchFamily="2" charset="0"/>
              </a:rPr>
              <a:t>ci</a:t>
            </a:r>
            <a:r>
              <a:rPr lang="en-US" sz="8000">
                <a:solidFill>
                  <a:schemeClr val="tx1"/>
                </a:solidFill>
                <a:latin typeface="+mj-lt"/>
                <a:ea typeface="Sassoon Infant Rg" panose="02000503030000020003" pitchFamily="2" charset="0"/>
              </a:rPr>
              <a:t>al</a:t>
            </a:r>
            <a:endParaRPr lang="en-US" sz="960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p:txBody>
          <a:bodyPr>
            <a:normAutofit fontScale="90000"/>
          </a:bodyPr>
          <a:lstStyle/>
          <a:p>
            <a:r>
              <a:rPr lang="en-US"/>
              <a:t>And all the different ways to write </a:t>
            </a:r>
            <a:br>
              <a:rPr lang="en-US"/>
            </a:br>
            <a:r>
              <a:rPr lang="en-US"/>
              <a:t>the phoneme </a:t>
            </a:r>
            <a:r>
              <a:rPr lang="en-US" err="1"/>
              <a:t>sh</a:t>
            </a:r>
            <a:r>
              <a:rPr lang="en-US"/>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a:solidFill>
                  <a:schemeClr val="tx1"/>
                </a:solidFill>
                <a:latin typeface="+mj-lt"/>
                <a:ea typeface="Sassoon Infant Rg" panose="02000503030000020003" pitchFamily="2" charset="0"/>
              </a:rPr>
              <a:t>cap</a:t>
            </a:r>
            <a:r>
              <a:rPr lang="en-US" sz="8000" u="sng">
                <a:solidFill>
                  <a:schemeClr val="accent2"/>
                </a:solidFill>
                <a:latin typeface="+mj-lt"/>
                <a:ea typeface="Sassoon Infant Rg" panose="02000503030000020003" pitchFamily="2" charset="0"/>
              </a:rPr>
              <a:t>ti</a:t>
            </a:r>
            <a:r>
              <a:rPr lang="en-US" sz="8000">
                <a:solidFill>
                  <a:schemeClr val="tx1"/>
                </a:solidFill>
                <a:latin typeface="+mj-lt"/>
                <a:ea typeface="Sassoon Infant Rg" panose="02000503030000020003" pitchFamily="2" charset="0"/>
              </a:rPr>
              <a:t>on</a:t>
            </a:r>
          </a:p>
          <a:p>
            <a:pPr marL="0" indent="0" algn="ctr">
              <a:buNone/>
            </a:pPr>
            <a:r>
              <a:rPr lang="en-US" sz="8000">
                <a:solidFill>
                  <a:schemeClr val="tx1"/>
                </a:solidFill>
                <a:latin typeface="+mj-lt"/>
                <a:ea typeface="Sassoon Infant Rg" panose="02000503030000020003" pitchFamily="2" charset="0"/>
              </a:rPr>
              <a:t>man</a:t>
            </a:r>
            <a:r>
              <a:rPr lang="en-US" sz="8000" u="sng">
                <a:solidFill>
                  <a:schemeClr val="accent2"/>
                </a:solidFill>
                <a:latin typeface="+mj-lt"/>
                <a:ea typeface="Sassoon Infant Rg" panose="02000503030000020003" pitchFamily="2" charset="0"/>
              </a:rPr>
              <a:t>si</a:t>
            </a:r>
            <a:r>
              <a:rPr lang="en-US" sz="8000">
                <a:solidFill>
                  <a:schemeClr val="tx1"/>
                </a:solidFill>
                <a:latin typeface="+mj-lt"/>
                <a:ea typeface="Sassoon Infant Rg" panose="02000503030000020003" pitchFamily="2" charset="0"/>
              </a:rPr>
              <a:t>on</a:t>
            </a:r>
          </a:p>
          <a:p>
            <a:pPr marL="0" indent="0" algn="ctr">
              <a:buNone/>
            </a:pPr>
            <a:r>
              <a:rPr lang="en-US" sz="8000">
                <a:solidFill>
                  <a:schemeClr val="tx1"/>
                </a:solidFill>
                <a:latin typeface="+mj-lt"/>
                <a:ea typeface="Sassoon Infant Rg" panose="02000503030000020003" pitchFamily="2" charset="0"/>
              </a:rPr>
              <a:t>pa</a:t>
            </a:r>
            <a:r>
              <a:rPr lang="en-US" sz="8000" u="sng">
                <a:solidFill>
                  <a:schemeClr val="accent2"/>
                </a:solidFill>
                <a:latin typeface="+mj-lt"/>
                <a:ea typeface="Sassoon Infant Rg" panose="02000503030000020003" pitchFamily="2" charset="0"/>
              </a:rPr>
              <a:t>ssi</a:t>
            </a:r>
            <a:r>
              <a:rPr lang="en-US" sz="800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a:t>Tricky words </a:t>
            </a:r>
          </a:p>
        </p:txBody>
      </p:sp>
      <p:pic>
        <p:nvPicPr>
          <p:cNvPr id="5" name="3C1KTDag0ZA"/>
          <p:cNvPicPr>
            <a:picLocks noRot="1" noChangeAspect="1"/>
          </p:cNvPicPr>
          <p:nvPr>
            <a:videoFile r:link="rId1"/>
          </p:nvPr>
        </p:nvPicPr>
        <p:blipFill>
          <a:blip r:embed="rId4">
            <a:extLst>
              <a:ext uri="{28A0092B-C50C-407E-A947-70E740481C1C}">
                <a14:useLocalDpi xmlns:a14="http://schemas.microsoft.com/office/drawing/2010/main" val="0"/>
              </a:ext>
            </a:extLst>
          </a:blip>
          <a:stretch>
            <a:fillRect/>
          </a:stretch>
        </p:blipFill>
        <p:spPr>
          <a:xfrm>
            <a:off x="2207568" y="1921886"/>
            <a:ext cx="7614592" cy="4129084"/>
          </a:xfrm>
          <a:prstGeom prst="rect">
            <a:avLst/>
          </a:prstGeom>
          <a:noFill/>
          <a:ln>
            <a:noFill/>
          </a:ln>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{96369BA2-9C6B-3344-B255-D580FB8E9DCA}tf10001060_mac</Template>
  <TotalTime>22</TotalTime>
  <Words>716</Words>
  <Application>Microsoft Office PowerPoint</Application>
  <PresentationFormat>Widescreen</PresentationFormat>
  <Paragraphs>87</Paragraphs>
  <Slides>19</Slides>
  <Notes>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Aharoni</vt:lpstr>
      <vt:lpstr>Arial</vt:lpstr>
      <vt:lpstr>Calibri</vt:lpstr>
      <vt:lpstr>Sassoon Infant Rg</vt:lpstr>
      <vt:lpstr>SASSOONPRIMARY</vt:lpstr>
      <vt:lpstr>Trebuchet MS</vt:lpstr>
      <vt:lpstr>Wingdings 3</vt:lpstr>
      <vt:lpstr>Facet</vt:lpstr>
      <vt:lpstr>Year 1 and Year 2 </vt:lpstr>
      <vt:lpstr>PowerPoint Presentation</vt:lpstr>
      <vt:lpstr>PowerPoint Presentation</vt:lpstr>
      <vt:lpstr>PowerPoint Presentation</vt:lpstr>
      <vt:lpstr>PowerPoint Presentation</vt:lpstr>
      <vt:lpstr>PowerPoint Presentation</vt:lpstr>
      <vt:lpstr>Reading and spelling </vt:lpstr>
      <vt:lpstr>And all the different ways to write  the phoneme sh:</vt:lpstr>
      <vt:lpstr>Tricky words </vt:lpstr>
      <vt:lpstr>Spelling</vt:lpstr>
      <vt:lpstr>How do we teach reading in books?</vt:lpstr>
      <vt:lpstr>Reading a book at the right level</vt:lpstr>
      <vt:lpstr>PowerPoint Presentation</vt:lpstr>
      <vt:lpstr>The most important thing you can do is read with your child</vt:lpstr>
      <vt:lpstr>Listening to your child read their phonics book</vt:lpstr>
      <vt:lpstr>Parent support from Little Wandle </vt:lpstr>
      <vt:lpstr>Developing a life long relationship with books and reading</vt:lpstr>
      <vt:lpstr>Phonics Screening Check</vt:lpstr>
      <vt:lpstr>Year 2 Reading SATs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 and Year 2</dc:title>
  <dc:creator>Chelsea Hendrickson</dc:creator>
  <cp:lastModifiedBy>Emily Murphy</cp:lastModifiedBy>
  <cp:revision>2</cp:revision>
  <dcterms:created xsi:type="dcterms:W3CDTF">2023-11-21T17:55:24Z</dcterms:created>
  <dcterms:modified xsi:type="dcterms:W3CDTF">2023-11-22T09:42:27Z</dcterms:modified>
</cp:coreProperties>
</file>