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69" r:id="rId2"/>
    <p:sldId id="273" r:id="rId3"/>
    <p:sldId id="276" r:id="rId4"/>
    <p:sldId id="277" r:id="rId5"/>
    <p:sldId id="278" r:id="rId6"/>
    <p:sldId id="279" r:id="rId7"/>
    <p:sldId id="280" r:id="rId8"/>
    <p:sldId id="27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2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3F73B-081B-4E8E-8378-885E941F5A39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A413-D9A2-4845-9B79-0BDF0F1E149B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7932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3F73B-081B-4E8E-8378-885E941F5A39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A413-D9A2-4845-9B79-0BDF0F1E14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919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3F73B-081B-4E8E-8378-885E941F5A39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A413-D9A2-4845-9B79-0BDF0F1E14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660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3F73B-081B-4E8E-8378-885E941F5A39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A413-D9A2-4845-9B79-0BDF0F1E14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0521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3F73B-081B-4E8E-8378-885E941F5A39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A413-D9A2-4845-9B79-0BDF0F1E149B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184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3F73B-081B-4E8E-8378-885E941F5A39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A413-D9A2-4845-9B79-0BDF0F1E14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00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3F73B-081B-4E8E-8378-885E941F5A39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A413-D9A2-4845-9B79-0BDF0F1E14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365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3F73B-081B-4E8E-8378-885E941F5A39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A413-D9A2-4845-9B79-0BDF0F1E14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101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3F73B-081B-4E8E-8378-885E941F5A39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A413-D9A2-4845-9B79-0BDF0F1E14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374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03F73B-081B-4E8E-8378-885E941F5A39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CCA413-D9A2-4845-9B79-0BDF0F1E14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127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3F73B-081B-4E8E-8378-885E941F5A39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A413-D9A2-4845-9B79-0BDF0F1E14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476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03F73B-081B-4E8E-8378-885E941F5A39}" type="datetimeFigureOut">
              <a:rPr lang="en-GB" smtClean="0"/>
              <a:t>15/11/2022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9CCA413-D9A2-4845-9B79-0BDF0F1E149B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8334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2055">
            <a:extLst>
              <a:ext uri="{FF2B5EF4-FFF2-40B4-BE49-F238E27FC236}">
                <a16:creationId xmlns:a16="http://schemas.microsoft.com/office/drawing/2014/main" id="{6E14809C-AB06-455C-9E09-733EC00DDEB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58" name="Rectangle 2057">
            <a:extLst>
              <a:ext uri="{FF2B5EF4-FFF2-40B4-BE49-F238E27FC236}">
                <a16:creationId xmlns:a16="http://schemas.microsoft.com/office/drawing/2014/main" id="{F9612D73-1056-4289-A977-92C9190C7AE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60" name="Rectangle 2059">
            <a:extLst>
              <a:ext uri="{FF2B5EF4-FFF2-40B4-BE49-F238E27FC236}">
                <a16:creationId xmlns:a16="http://schemas.microsoft.com/office/drawing/2014/main" id="{80BA5665-9598-4383-8F19-52182CBB658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2" name="Rectangle 2061">
            <a:extLst>
              <a:ext uri="{FF2B5EF4-FFF2-40B4-BE49-F238E27FC236}">
                <a16:creationId xmlns:a16="http://schemas.microsoft.com/office/drawing/2014/main" id="{B4C777A6-9696-47DF-BA90-40895EFCE8A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24" y="457200"/>
            <a:ext cx="11274552" cy="594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4" name="Rectangle 2063">
            <a:extLst>
              <a:ext uri="{FF2B5EF4-FFF2-40B4-BE49-F238E27FC236}">
                <a16:creationId xmlns:a16="http://schemas.microsoft.com/office/drawing/2014/main" id="{5C05B094-D180-41FA-B209-8388E9F7DF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732" y="521208"/>
            <a:ext cx="11146536" cy="58155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EA4FBF7-E9F6-EAF7-5278-32CA8F5B79AD}"/>
              </a:ext>
            </a:extLst>
          </p:cNvPr>
          <p:cNvSpPr/>
          <p:nvPr/>
        </p:nvSpPr>
        <p:spPr>
          <a:xfrm>
            <a:off x="614149" y="1695365"/>
            <a:ext cx="8822469" cy="7612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9">
            <a:extLst>
              <a:ext uri="{FF2B5EF4-FFF2-40B4-BE49-F238E27FC236}">
                <a16:creationId xmlns:a16="http://schemas.microsoft.com/office/drawing/2014/main" id="{E0B7F5FE-5C18-E9CA-D9BB-197ACB437E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0692" b="1321"/>
          <a:stretch/>
        </p:blipFill>
        <p:spPr>
          <a:xfrm>
            <a:off x="10543848" y="158178"/>
            <a:ext cx="1642623" cy="184673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0F446B9-5C64-D194-8B2F-BFB2B0F9700D}"/>
              </a:ext>
            </a:extLst>
          </p:cNvPr>
          <p:cNvSpPr txBox="1"/>
          <p:nvPr/>
        </p:nvSpPr>
        <p:spPr>
          <a:xfrm>
            <a:off x="1757135" y="2274566"/>
            <a:ext cx="9608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b="1" u="sng" dirty="0">
                <a:solidFill>
                  <a:srgbClr val="FF0000"/>
                </a:solidFill>
                <a:latin typeface="SassoonPrimary" panose="020B0500000000000000" pitchFamily="34" charset="0"/>
              </a:rPr>
              <a:t>The Love of Reading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E27A896-C30B-2FEF-1F2F-F428F4B89101}"/>
              </a:ext>
            </a:extLst>
          </p:cNvPr>
          <p:cNvSpPr txBox="1"/>
          <p:nvPr/>
        </p:nvSpPr>
        <p:spPr>
          <a:xfrm>
            <a:off x="3746941" y="3589830"/>
            <a:ext cx="9608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SassoonPrimary" panose="020B0500000000000000" pitchFamily="34" charset="0"/>
              </a:rPr>
              <a:t>Year 3 and Year 4</a:t>
            </a:r>
          </a:p>
        </p:txBody>
      </p:sp>
    </p:spTree>
    <p:extLst>
      <p:ext uri="{BB962C8B-B14F-4D97-AF65-F5344CB8AC3E}">
        <p14:creationId xmlns:p14="http://schemas.microsoft.com/office/powerpoint/2010/main" val="988611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2055">
            <a:extLst>
              <a:ext uri="{FF2B5EF4-FFF2-40B4-BE49-F238E27FC236}">
                <a16:creationId xmlns:a16="http://schemas.microsoft.com/office/drawing/2014/main" id="{6E14809C-AB06-455C-9E09-733EC00DDEB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58" name="Rectangle 2057">
            <a:extLst>
              <a:ext uri="{FF2B5EF4-FFF2-40B4-BE49-F238E27FC236}">
                <a16:creationId xmlns:a16="http://schemas.microsoft.com/office/drawing/2014/main" id="{F9612D73-1056-4289-A977-92C9190C7AE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60" name="Rectangle 2059">
            <a:extLst>
              <a:ext uri="{FF2B5EF4-FFF2-40B4-BE49-F238E27FC236}">
                <a16:creationId xmlns:a16="http://schemas.microsoft.com/office/drawing/2014/main" id="{80BA5665-9598-4383-8F19-52182CBB658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2" name="Rectangle 2061">
            <a:extLst>
              <a:ext uri="{FF2B5EF4-FFF2-40B4-BE49-F238E27FC236}">
                <a16:creationId xmlns:a16="http://schemas.microsoft.com/office/drawing/2014/main" id="{B4C777A6-9696-47DF-BA90-40895EFCE8A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24" y="457200"/>
            <a:ext cx="11274552" cy="594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4" name="Rectangle 2063">
            <a:extLst>
              <a:ext uri="{FF2B5EF4-FFF2-40B4-BE49-F238E27FC236}">
                <a16:creationId xmlns:a16="http://schemas.microsoft.com/office/drawing/2014/main" id="{5C05B094-D180-41FA-B209-8388E9F7DF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732" y="521208"/>
            <a:ext cx="11146536" cy="58155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EA4FBF7-E9F6-EAF7-5278-32CA8F5B79AD}"/>
              </a:ext>
            </a:extLst>
          </p:cNvPr>
          <p:cNvSpPr/>
          <p:nvPr/>
        </p:nvSpPr>
        <p:spPr>
          <a:xfrm>
            <a:off x="614149" y="1695365"/>
            <a:ext cx="8822469" cy="7612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9">
            <a:extLst>
              <a:ext uri="{FF2B5EF4-FFF2-40B4-BE49-F238E27FC236}">
                <a16:creationId xmlns:a16="http://schemas.microsoft.com/office/drawing/2014/main" id="{F198D5C5-8DB4-92D1-03FC-FDB345FF7E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0692" b="1321"/>
          <a:stretch/>
        </p:blipFill>
        <p:spPr>
          <a:xfrm>
            <a:off x="10960185" y="318579"/>
            <a:ext cx="902275" cy="101439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B521B08-E906-D0F7-A7E7-B422386CCA40}"/>
              </a:ext>
            </a:extLst>
          </p:cNvPr>
          <p:cNvSpPr txBox="1"/>
          <p:nvPr/>
        </p:nvSpPr>
        <p:spPr>
          <a:xfrm>
            <a:off x="676081" y="656558"/>
            <a:ext cx="1090177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 dirty="0">
                <a:latin typeface="SassoonPrimary" panose="020B0500000000000000" pitchFamily="34" charset="0"/>
              </a:rPr>
              <a:t>What will the school do to develop reading:</a:t>
            </a:r>
          </a:p>
          <a:p>
            <a:endParaRPr lang="en-GB" sz="3600" dirty="0">
              <a:latin typeface="SassoonPrimary" panose="020B0500000000000000" pitchFamily="34" charset="0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latin typeface="SassoonPrimary" panose="020B0500000000000000" pitchFamily="34" charset="0"/>
              </a:rPr>
              <a:t>We will provide the children with a wide range of books to read at home at an appropriate level to aid their reading development. 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latin typeface="SassoonPrimary" panose="020B0500000000000000" pitchFamily="34" charset="0"/>
              </a:rPr>
              <a:t>We will give children </a:t>
            </a:r>
            <a:r>
              <a:rPr lang="en-GB" sz="2800" dirty="0" smtClean="0">
                <a:latin typeface="SassoonPrimary" panose="020B0500000000000000" pitchFamily="34" charset="0"/>
              </a:rPr>
              <a:t>the </a:t>
            </a:r>
            <a:r>
              <a:rPr lang="en-GB" sz="2800" dirty="0">
                <a:latin typeface="SassoonPrimary" panose="020B0500000000000000" pitchFamily="34" charset="0"/>
              </a:rPr>
              <a:t>opportunity to change their book regularly.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latin typeface="SassoonPrimary" panose="020B0500000000000000" pitchFamily="34" charset="0"/>
              </a:rPr>
              <a:t>We will read </a:t>
            </a:r>
            <a:r>
              <a:rPr lang="en-GB" sz="2800" dirty="0" smtClean="0">
                <a:latin typeface="SassoonPrimary" panose="020B0500000000000000" pitchFamily="34" charset="0"/>
              </a:rPr>
              <a:t>and give </a:t>
            </a:r>
            <a:r>
              <a:rPr lang="en-GB" sz="2800" dirty="0">
                <a:latin typeface="SassoonPrimary" panose="020B0500000000000000" pitchFamily="34" charset="0"/>
              </a:rPr>
              <a:t>extra support to our children.</a:t>
            </a:r>
          </a:p>
        </p:txBody>
      </p:sp>
      <p:pic>
        <p:nvPicPr>
          <p:cNvPr id="3074" name="Picture 2" descr="Reading Child Vector SVG Icon - SVG Repo">
            <a:extLst>
              <a:ext uri="{FF2B5EF4-FFF2-40B4-BE49-F238E27FC236}">
                <a16:creationId xmlns:a16="http://schemas.microsoft.com/office/drawing/2014/main" id="{EF20A168-53DD-3722-95F0-D235104450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95365"/>
            <a:ext cx="5146645" cy="5146645"/>
          </a:xfrm>
          <a:prstGeom prst="rect">
            <a:avLst/>
          </a:prstGeom>
          <a:noFill/>
          <a:effectLst>
            <a:softEdge rad="381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7517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2055">
            <a:extLst>
              <a:ext uri="{FF2B5EF4-FFF2-40B4-BE49-F238E27FC236}">
                <a16:creationId xmlns:a16="http://schemas.microsoft.com/office/drawing/2014/main" id="{6E14809C-AB06-455C-9E09-733EC00DDEB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58" name="Rectangle 2057">
            <a:extLst>
              <a:ext uri="{FF2B5EF4-FFF2-40B4-BE49-F238E27FC236}">
                <a16:creationId xmlns:a16="http://schemas.microsoft.com/office/drawing/2014/main" id="{F9612D73-1056-4289-A977-92C9190C7AE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60" name="Rectangle 2059">
            <a:extLst>
              <a:ext uri="{FF2B5EF4-FFF2-40B4-BE49-F238E27FC236}">
                <a16:creationId xmlns:a16="http://schemas.microsoft.com/office/drawing/2014/main" id="{80BA5665-9598-4383-8F19-52182CBB658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2" name="Rectangle 2061">
            <a:extLst>
              <a:ext uri="{FF2B5EF4-FFF2-40B4-BE49-F238E27FC236}">
                <a16:creationId xmlns:a16="http://schemas.microsoft.com/office/drawing/2014/main" id="{B4C777A6-9696-47DF-BA90-40895EFCE8A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24" y="457200"/>
            <a:ext cx="11274552" cy="594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4" name="Rectangle 2063">
            <a:extLst>
              <a:ext uri="{FF2B5EF4-FFF2-40B4-BE49-F238E27FC236}">
                <a16:creationId xmlns:a16="http://schemas.microsoft.com/office/drawing/2014/main" id="{5C05B094-D180-41FA-B209-8388E9F7DF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732" y="521208"/>
            <a:ext cx="11146536" cy="58155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EA4FBF7-E9F6-EAF7-5278-32CA8F5B79AD}"/>
              </a:ext>
            </a:extLst>
          </p:cNvPr>
          <p:cNvSpPr/>
          <p:nvPr/>
        </p:nvSpPr>
        <p:spPr>
          <a:xfrm>
            <a:off x="614149" y="1695365"/>
            <a:ext cx="8822469" cy="7612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9">
            <a:extLst>
              <a:ext uri="{FF2B5EF4-FFF2-40B4-BE49-F238E27FC236}">
                <a16:creationId xmlns:a16="http://schemas.microsoft.com/office/drawing/2014/main" id="{F198D5C5-8DB4-92D1-03FC-FDB345FF7E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0692" b="1321"/>
          <a:stretch/>
        </p:blipFill>
        <p:spPr>
          <a:xfrm>
            <a:off x="10960185" y="318579"/>
            <a:ext cx="902275" cy="101439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B521B08-E906-D0F7-A7E7-B422386CCA40}"/>
              </a:ext>
            </a:extLst>
          </p:cNvPr>
          <p:cNvSpPr txBox="1"/>
          <p:nvPr/>
        </p:nvSpPr>
        <p:spPr>
          <a:xfrm>
            <a:off x="676081" y="656558"/>
            <a:ext cx="10733447" cy="6243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>
                <a:latin typeface="SassoonPrimary" panose="020B0500000000000000" pitchFamily="34" charset="0"/>
              </a:rPr>
              <a:t>Year 3 and 4 will teach and assess reading through:</a:t>
            </a:r>
          </a:p>
          <a:p>
            <a:endParaRPr lang="en-GB" sz="3600" dirty="0">
              <a:latin typeface="SassoonPrimary" panose="020B0500000000000000" pitchFamily="34" charset="0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latin typeface="SassoonPrimary" panose="020B0500000000000000" pitchFamily="34" charset="0"/>
              </a:rPr>
              <a:t>Promoting a love of reading through various activities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latin typeface="SassoonPrimary" panose="020B0500000000000000" pitchFamily="34" charset="0"/>
              </a:rPr>
              <a:t>DEAR sessions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latin typeface="SassoonPrimary" panose="020B0500000000000000" pitchFamily="34" charset="0"/>
              </a:rPr>
              <a:t>Whole Class Reading sessions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latin typeface="SassoonPrimary" panose="020B0500000000000000" pitchFamily="34" charset="0"/>
              </a:rPr>
              <a:t>The teaching of VIPERS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latin typeface="SassoonPrimary" panose="020B0500000000000000" pitchFamily="34" charset="0"/>
              </a:rPr>
              <a:t>Cracking Comphrension scheme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latin typeface="SassoonPrimary" panose="020B0500000000000000" pitchFamily="34" charset="0"/>
              </a:rPr>
              <a:t>The teaching of spelling patterns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latin typeface="SassoonPrimary" panose="020B0500000000000000" pitchFamily="34" charset="0"/>
              </a:rPr>
              <a:t>Reading comphrension tests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800" dirty="0">
              <a:latin typeface="SassoonPrimary" panose="020B0500000000000000" pitchFamily="34" charset="0"/>
            </a:endParaRPr>
          </a:p>
        </p:txBody>
      </p:sp>
      <p:pic>
        <p:nvPicPr>
          <p:cNvPr id="2050" name="Picture 2" descr="Read Svg Png Icon Free Download (#565700) - OnlineWebFonts.COM">
            <a:extLst>
              <a:ext uri="{FF2B5EF4-FFF2-40B4-BE49-F238E27FC236}">
                <a16:creationId xmlns:a16="http://schemas.microsoft.com/office/drawing/2014/main" id="{01CA39E0-21B6-C556-5071-B7372BD57B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3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838" y="3029498"/>
            <a:ext cx="3707594" cy="3859268"/>
          </a:xfrm>
          <a:prstGeom prst="rect">
            <a:avLst/>
          </a:prstGeom>
          <a:noFill/>
          <a:effectLst>
            <a:softEdge rad="2794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1169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2055">
            <a:extLst>
              <a:ext uri="{FF2B5EF4-FFF2-40B4-BE49-F238E27FC236}">
                <a16:creationId xmlns:a16="http://schemas.microsoft.com/office/drawing/2014/main" id="{6E14809C-AB06-455C-9E09-733EC00DDEB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58" name="Rectangle 2057">
            <a:extLst>
              <a:ext uri="{FF2B5EF4-FFF2-40B4-BE49-F238E27FC236}">
                <a16:creationId xmlns:a16="http://schemas.microsoft.com/office/drawing/2014/main" id="{F9612D73-1056-4289-A977-92C9190C7AE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60" name="Rectangle 2059">
            <a:extLst>
              <a:ext uri="{FF2B5EF4-FFF2-40B4-BE49-F238E27FC236}">
                <a16:creationId xmlns:a16="http://schemas.microsoft.com/office/drawing/2014/main" id="{80BA5665-9598-4383-8F19-52182CBB658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2" name="Rectangle 2061">
            <a:extLst>
              <a:ext uri="{FF2B5EF4-FFF2-40B4-BE49-F238E27FC236}">
                <a16:creationId xmlns:a16="http://schemas.microsoft.com/office/drawing/2014/main" id="{B4C777A6-9696-47DF-BA90-40895EFCE8A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24" y="457200"/>
            <a:ext cx="11274552" cy="594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4" name="Rectangle 2063">
            <a:extLst>
              <a:ext uri="{FF2B5EF4-FFF2-40B4-BE49-F238E27FC236}">
                <a16:creationId xmlns:a16="http://schemas.microsoft.com/office/drawing/2014/main" id="{5C05B094-D180-41FA-B209-8388E9F7DF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732" y="521208"/>
            <a:ext cx="11146536" cy="58155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9">
            <a:extLst>
              <a:ext uri="{FF2B5EF4-FFF2-40B4-BE49-F238E27FC236}">
                <a16:creationId xmlns:a16="http://schemas.microsoft.com/office/drawing/2014/main" id="{F198D5C5-8DB4-92D1-03FC-FDB345FF7E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0692" b="1321"/>
          <a:stretch/>
        </p:blipFill>
        <p:spPr>
          <a:xfrm>
            <a:off x="10960185" y="318579"/>
            <a:ext cx="902275" cy="101439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B521B08-E906-D0F7-A7E7-B422386CCA40}"/>
              </a:ext>
            </a:extLst>
          </p:cNvPr>
          <p:cNvSpPr txBox="1"/>
          <p:nvPr/>
        </p:nvSpPr>
        <p:spPr>
          <a:xfrm>
            <a:off x="676081" y="656558"/>
            <a:ext cx="10733447" cy="1165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>
                <a:latin typeface="SassoonPrimary" panose="020B0500000000000000" pitchFamily="34" charset="0"/>
              </a:rPr>
              <a:t>What skills will your child need to be a good reader?</a:t>
            </a:r>
            <a:endParaRPr lang="en-GB" sz="2800" dirty="0">
              <a:latin typeface="SassoonPrimary" panose="020B0500000000000000" pitchFamily="34" charset="0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800" dirty="0">
              <a:latin typeface="SassoonPrimary" panose="020B0500000000000000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63013BB-E36E-856F-B20F-78ED0A079C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897" y="1299657"/>
            <a:ext cx="978671" cy="766626"/>
          </a:xfrm>
          <a:prstGeom prst="rect">
            <a:avLst/>
          </a:prstGeom>
        </p:spPr>
      </p:pic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28261E2-70FE-244E-9908-36D2FA2D83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311" y="4405981"/>
            <a:ext cx="978671" cy="851806"/>
          </a:xfrm>
          <a:prstGeom prst="rect">
            <a:avLst/>
          </a:prstGeom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17D87D7B-2FAB-F888-851A-3D15CC66B7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897" y="2026869"/>
            <a:ext cx="978671" cy="785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F7E058D7-E8CD-6119-8001-686DB774DFE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566" y="5307929"/>
            <a:ext cx="978671" cy="814116"/>
          </a:xfrm>
          <a:prstGeom prst="rect">
            <a:avLst/>
          </a:prstGeom>
        </p:spPr>
      </p:pic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09AC870C-C7AC-7292-40BC-7B0CEC2BE76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566" y="3609288"/>
            <a:ext cx="978671" cy="851806"/>
          </a:xfrm>
          <a:prstGeom prst="rect">
            <a:avLst/>
          </a:prstGeom>
        </p:spPr>
      </p:pic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D7BE114-E3C0-0541-3DC1-C37FD2FFD55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897" y="2801717"/>
            <a:ext cx="978671" cy="80697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470C842-35A6-E30F-7E71-64DA8177675B}"/>
              </a:ext>
            </a:extLst>
          </p:cNvPr>
          <p:cNvSpPr txBox="1"/>
          <p:nvPr/>
        </p:nvSpPr>
        <p:spPr>
          <a:xfrm>
            <a:off x="1482398" y="1291435"/>
            <a:ext cx="9248425" cy="589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>
                <a:solidFill>
                  <a:schemeClr val="accent3"/>
                </a:solidFill>
                <a:latin typeface="SassoonPrimary" panose="020B0500000000000000" pitchFamily="34" charset="0"/>
              </a:rPr>
              <a:t>Vocabulary</a:t>
            </a:r>
            <a:r>
              <a:rPr lang="en-GB" sz="2400" dirty="0">
                <a:latin typeface="SassoonPrimary" panose="020B0500000000000000" pitchFamily="34" charset="0"/>
              </a:rPr>
              <a:t> – to explain the meaning of a word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571439E-3873-0937-7185-49B8E8C8CD18}"/>
              </a:ext>
            </a:extLst>
          </p:cNvPr>
          <p:cNvSpPr txBox="1"/>
          <p:nvPr/>
        </p:nvSpPr>
        <p:spPr>
          <a:xfrm>
            <a:off x="1503983" y="1987794"/>
            <a:ext cx="10141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3"/>
                </a:solidFill>
                <a:latin typeface="SassoonPrimary" panose="020B0500000000000000" pitchFamily="34" charset="0"/>
              </a:rPr>
              <a:t>Infer</a:t>
            </a:r>
            <a:r>
              <a:rPr lang="en-GB" sz="2400" dirty="0">
                <a:latin typeface="SassoonPrimary" panose="020B0500000000000000" pitchFamily="34" charset="0"/>
              </a:rPr>
              <a:t> – make inferences from the text to explain and justify evidence from the text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04063E8-D536-803B-1529-8A55C15FFD26}"/>
              </a:ext>
            </a:extLst>
          </p:cNvPr>
          <p:cNvSpPr txBox="1"/>
          <p:nvPr/>
        </p:nvSpPr>
        <p:spPr>
          <a:xfrm>
            <a:off x="1503982" y="2890722"/>
            <a:ext cx="9248425" cy="589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>
                <a:solidFill>
                  <a:schemeClr val="accent3"/>
                </a:solidFill>
                <a:latin typeface="SassoonPrimary" panose="020B0500000000000000" pitchFamily="34" charset="0"/>
              </a:rPr>
              <a:t>Predict</a:t>
            </a:r>
            <a:r>
              <a:rPr lang="en-GB" sz="2400" dirty="0">
                <a:latin typeface="SassoonPrimary" panose="020B0500000000000000" pitchFamily="34" charset="0"/>
              </a:rPr>
              <a:t> – to predict what might happen from details stated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2EE7234-426F-F49C-378A-BE479D423357}"/>
              </a:ext>
            </a:extLst>
          </p:cNvPr>
          <p:cNvSpPr txBox="1"/>
          <p:nvPr/>
        </p:nvSpPr>
        <p:spPr>
          <a:xfrm>
            <a:off x="1547237" y="3726797"/>
            <a:ext cx="9639135" cy="589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>
                <a:solidFill>
                  <a:schemeClr val="accent3"/>
                </a:solidFill>
                <a:latin typeface="SassoonPrimary" panose="020B0500000000000000" pitchFamily="34" charset="0"/>
              </a:rPr>
              <a:t>Explain</a:t>
            </a:r>
            <a:r>
              <a:rPr lang="en-GB" sz="2400" dirty="0">
                <a:latin typeface="SassoonPrimary" panose="020B0500000000000000" pitchFamily="34" charset="0"/>
              </a:rPr>
              <a:t> – to make comparisons and connections between the text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FB82F5D-75BB-9536-B494-235BC7D82AE4}"/>
              </a:ext>
            </a:extLst>
          </p:cNvPr>
          <p:cNvSpPr txBox="1"/>
          <p:nvPr/>
        </p:nvSpPr>
        <p:spPr>
          <a:xfrm>
            <a:off x="1482398" y="4492292"/>
            <a:ext cx="9248425" cy="589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>
                <a:solidFill>
                  <a:schemeClr val="accent3"/>
                </a:solidFill>
                <a:latin typeface="SassoonPrimary" panose="020B0500000000000000" pitchFamily="34" charset="0"/>
              </a:rPr>
              <a:t>Retrieval</a:t>
            </a:r>
            <a:r>
              <a:rPr lang="en-GB" sz="2400" dirty="0">
                <a:latin typeface="SassoonPrimary" panose="020B0500000000000000" pitchFamily="34" charset="0"/>
              </a:rPr>
              <a:t> – to retrieve and record information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89EF6E7-44B1-A0BE-C725-F45C55D62132}"/>
              </a:ext>
            </a:extLst>
          </p:cNvPr>
          <p:cNvSpPr txBox="1"/>
          <p:nvPr/>
        </p:nvSpPr>
        <p:spPr>
          <a:xfrm>
            <a:off x="1503983" y="5410522"/>
            <a:ext cx="9248425" cy="589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>
                <a:solidFill>
                  <a:schemeClr val="accent3"/>
                </a:solidFill>
                <a:latin typeface="SassoonPrimary" panose="020B0500000000000000" pitchFamily="34" charset="0"/>
              </a:rPr>
              <a:t>Summarise</a:t>
            </a:r>
            <a:r>
              <a:rPr lang="en-GB" sz="2400" dirty="0">
                <a:latin typeface="SassoonPrimary" panose="020B0500000000000000" pitchFamily="34" charset="0"/>
              </a:rPr>
              <a:t> – to summarise main ideas in the text</a:t>
            </a:r>
          </a:p>
        </p:txBody>
      </p:sp>
    </p:spTree>
    <p:extLst>
      <p:ext uri="{BB962C8B-B14F-4D97-AF65-F5344CB8AC3E}">
        <p14:creationId xmlns:p14="http://schemas.microsoft.com/office/powerpoint/2010/main" val="280429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2055">
            <a:extLst>
              <a:ext uri="{FF2B5EF4-FFF2-40B4-BE49-F238E27FC236}">
                <a16:creationId xmlns:a16="http://schemas.microsoft.com/office/drawing/2014/main" id="{6E14809C-AB06-455C-9E09-733EC00DDEB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58" name="Rectangle 2057">
            <a:extLst>
              <a:ext uri="{FF2B5EF4-FFF2-40B4-BE49-F238E27FC236}">
                <a16:creationId xmlns:a16="http://schemas.microsoft.com/office/drawing/2014/main" id="{F9612D73-1056-4289-A977-92C9190C7AE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60" name="Rectangle 2059">
            <a:extLst>
              <a:ext uri="{FF2B5EF4-FFF2-40B4-BE49-F238E27FC236}">
                <a16:creationId xmlns:a16="http://schemas.microsoft.com/office/drawing/2014/main" id="{80BA5665-9598-4383-8F19-52182CBB658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2" name="Rectangle 2061">
            <a:extLst>
              <a:ext uri="{FF2B5EF4-FFF2-40B4-BE49-F238E27FC236}">
                <a16:creationId xmlns:a16="http://schemas.microsoft.com/office/drawing/2014/main" id="{B4C777A6-9696-47DF-BA90-40895EFCE8A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24" y="457200"/>
            <a:ext cx="11274552" cy="594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4" name="Rectangle 2063">
            <a:extLst>
              <a:ext uri="{FF2B5EF4-FFF2-40B4-BE49-F238E27FC236}">
                <a16:creationId xmlns:a16="http://schemas.microsoft.com/office/drawing/2014/main" id="{5C05B094-D180-41FA-B209-8388E9F7DF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732" y="521208"/>
            <a:ext cx="11146536" cy="58155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EA4FBF7-E9F6-EAF7-5278-32CA8F5B79AD}"/>
              </a:ext>
            </a:extLst>
          </p:cNvPr>
          <p:cNvSpPr/>
          <p:nvPr/>
        </p:nvSpPr>
        <p:spPr>
          <a:xfrm>
            <a:off x="614149" y="1695365"/>
            <a:ext cx="8822469" cy="7612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9">
            <a:extLst>
              <a:ext uri="{FF2B5EF4-FFF2-40B4-BE49-F238E27FC236}">
                <a16:creationId xmlns:a16="http://schemas.microsoft.com/office/drawing/2014/main" id="{F198D5C5-8DB4-92D1-03FC-FDB345FF7E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0692" b="1321"/>
          <a:stretch/>
        </p:blipFill>
        <p:spPr>
          <a:xfrm>
            <a:off x="10960185" y="318579"/>
            <a:ext cx="902275" cy="101439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B521B08-E906-D0F7-A7E7-B422386CCA40}"/>
              </a:ext>
            </a:extLst>
          </p:cNvPr>
          <p:cNvSpPr txBox="1"/>
          <p:nvPr/>
        </p:nvSpPr>
        <p:spPr>
          <a:xfrm>
            <a:off x="676081" y="656558"/>
            <a:ext cx="10901770" cy="43660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 dirty="0">
                <a:latin typeface="SassoonPrimary" panose="020B0500000000000000" pitchFamily="34" charset="0"/>
              </a:rPr>
              <a:t>How do we monitor progress and attainment:</a:t>
            </a:r>
          </a:p>
          <a:p>
            <a:endParaRPr lang="en-GB" sz="3600" dirty="0">
              <a:latin typeface="SassoonPrimary" panose="020B0500000000000000" pitchFamily="34" charset="0"/>
            </a:endParaRP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latin typeface="SassoonPrimary" panose="020B0500000000000000" pitchFamily="34" charset="0"/>
              </a:rPr>
              <a:t>Termly NFER and PIRA test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latin typeface="SassoonPrimary" panose="020B0500000000000000" pitchFamily="34" charset="0"/>
              </a:rPr>
              <a:t>Teaching of Cracking Comphrension scheme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latin typeface="SassoonPrimary" panose="020B0500000000000000" pitchFamily="34" charset="0"/>
              </a:rPr>
              <a:t>WCR daily sessions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latin typeface="SassoonPrimary" panose="020B0500000000000000" pitchFamily="34" charset="0"/>
              </a:rPr>
              <a:t>Weekly spelling tests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latin typeface="SassoonPrimary" panose="020B0500000000000000" pitchFamily="34" charset="0"/>
              </a:rPr>
              <a:t>Continuous home reading book monitoring</a:t>
            </a:r>
          </a:p>
        </p:txBody>
      </p:sp>
      <p:pic>
        <p:nvPicPr>
          <p:cNvPr id="4098" name="Picture 2" descr="Free Reading icon | Reading icons PNG, ICO or ICNS">
            <a:extLst>
              <a:ext uri="{FF2B5EF4-FFF2-40B4-BE49-F238E27FC236}">
                <a16:creationId xmlns:a16="http://schemas.microsoft.com/office/drawing/2014/main" id="{8AE41F7A-ADF5-4CA4-ED64-8B53347E2E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3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96" b="15934"/>
          <a:stretch/>
        </p:blipFill>
        <p:spPr bwMode="auto">
          <a:xfrm>
            <a:off x="8638195" y="4483798"/>
            <a:ext cx="3703994" cy="2602802"/>
          </a:xfrm>
          <a:prstGeom prst="rect">
            <a:avLst/>
          </a:prstGeom>
          <a:noFill/>
          <a:effectLst>
            <a:softEdge rad="3556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750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2055">
            <a:extLst>
              <a:ext uri="{FF2B5EF4-FFF2-40B4-BE49-F238E27FC236}">
                <a16:creationId xmlns:a16="http://schemas.microsoft.com/office/drawing/2014/main" id="{6E14809C-AB06-455C-9E09-733EC00DDEB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58" name="Rectangle 2057">
            <a:extLst>
              <a:ext uri="{FF2B5EF4-FFF2-40B4-BE49-F238E27FC236}">
                <a16:creationId xmlns:a16="http://schemas.microsoft.com/office/drawing/2014/main" id="{F9612D73-1056-4289-A977-92C9190C7AE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60" name="Rectangle 2059">
            <a:extLst>
              <a:ext uri="{FF2B5EF4-FFF2-40B4-BE49-F238E27FC236}">
                <a16:creationId xmlns:a16="http://schemas.microsoft.com/office/drawing/2014/main" id="{80BA5665-9598-4383-8F19-52182CBB658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2" name="Rectangle 2061">
            <a:extLst>
              <a:ext uri="{FF2B5EF4-FFF2-40B4-BE49-F238E27FC236}">
                <a16:creationId xmlns:a16="http://schemas.microsoft.com/office/drawing/2014/main" id="{B4C777A6-9696-47DF-BA90-40895EFCE8A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24" y="457200"/>
            <a:ext cx="11274552" cy="594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4" name="Rectangle 2063">
            <a:extLst>
              <a:ext uri="{FF2B5EF4-FFF2-40B4-BE49-F238E27FC236}">
                <a16:creationId xmlns:a16="http://schemas.microsoft.com/office/drawing/2014/main" id="{5C05B094-D180-41FA-B209-8388E9F7DF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732" y="521208"/>
            <a:ext cx="11146536" cy="58155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EA4FBF7-E9F6-EAF7-5278-32CA8F5B79AD}"/>
              </a:ext>
            </a:extLst>
          </p:cNvPr>
          <p:cNvSpPr/>
          <p:nvPr/>
        </p:nvSpPr>
        <p:spPr>
          <a:xfrm>
            <a:off x="522732" y="1348030"/>
            <a:ext cx="8822469" cy="7612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9">
            <a:extLst>
              <a:ext uri="{FF2B5EF4-FFF2-40B4-BE49-F238E27FC236}">
                <a16:creationId xmlns:a16="http://schemas.microsoft.com/office/drawing/2014/main" id="{F198D5C5-8DB4-92D1-03FC-FDB345FF7E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0692" b="1321"/>
          <a:stretch/>
        </p:blipFill>
        <p:spPr>
          <a:xfrm>
            <a:off x="10960185" y="318579"/>
            <a:ext cx="902275" cy="101439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B521B08-E906-D0F7-A7E7-B422386CCA40}"/>
              </a:ext>
            </a:extLst>
          </p:cNvPr>
          <p:cNvSpPr txBox="1"/>
          <p:nvPr/>
        </p:nvSpPr>
        <p:spPr>
          <a:xfrm>
            <a:off x="676081" y="656558"/>
            <a:ext cx="107334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>
                <a:latin typeface="SassoonPrimary" panose="020B0500000000000000" pitchFamily="34" charset="0"/>
              </a:rPr>
              <a:t>What difference could I make as a parent or career?</a:t>
            </a:r>
          </a:p>
        </p:txBody>
      </p:sp>
      <p:pic>
        <p:nvPicPr>
          <p:cNvPr id="1028" name="Picture 4" descr="Help your child learn to read - CBeebies - BBC">
            <a:extLst>
              <a:ext uri="{FF2B5EF4-FFF2-40B4-BE49-F238E27FC236}">
                <a16:creationId xmlns:a16="http://schemas.microsoft.com/office/drawing/2014/main" id="{0278559F-5D2A-1D32-E763-667B00AFC3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47" r="9929"/>
          <a:stretch/>
        </p:blipFill>
        <p:spPr bwMode="auto">
          <a:xfrm>
            <a:off x="7540418" y="4497127"/>
            <a:ext cx="2310318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nspiring reading: children with special educational needs, by Kathryn Solly">
            <a:extLst>
              <a:ext uri="{FF2B5EF4-FFF2-40B4-BE49-F238E27FC236}">
                <a16:creationId xmlns:a16="http://schemas.microsoft.com/office/drawing/2014/main" id="{C5B6B864-FD98-18E6-58C0-E3AF3F119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2605" y="385419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ading Power Hour | District of Columbia Public Library">
            <a:extLst>
              <a:ext uri="{FF2B5EF4-FFF2-40B4-BE49-F238E27FC236}">
                <a16:creationId xmlns:a16="http://schemas.microsoft.com/office/drawing/2014/main" id="{2EB71AC9-26EE-B6FE-4AC9-2E7A286CFD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" r="25309"/>
          <a:stretch/>
        </p:blipFill>
        <p:spPr bwMode="auto">
          <a:xfrm>
            <a:off x="9479216" y="3360126"/>
            <a:ext cx="2088756" cy="172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Black And White Icon Of An Adult Reading To A Child - Reading To Children  Icon, HD Png Download , Transparent Png Image - PNGitem">
            <a:extLst>
              <a:ext uri="{FF2B5EF4-FFF2-40B4-BE49-F238E27FC236}">
                <a16:creationId xmlns:a16="http://schemas.microsoft.com/office/drawing/2014/main" id="{0590A1A4-9305-ECBE-E52B-945A19E34D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6352" y="1650791"/>
            <a:ext cx="5342933" cy="5611300"/>
          </a:xfrm>
          <a:prstGeom prst="rect">
            <a:avLst/>
          </a:prstGeom>
          <a:noFill/>
          <a:effectLst>
            <a:outerShdw blurRad="50800" dist="50800" dir="5400000" sx="1000" sy="1000" algn="ctr" rotWithShape="0">
              <a:srgbClr val="000000"/>
            </a:outerShdw>
            <a:softEdge rad="266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9349B9B-3A8D-6B30-87C4-503A53AE81DA}"/>
              </a:ext>
            </a:extLst>
          </p:cNvPr>
          <p:cNvSpPr txBox="1"/>
          <p:nvPr/>
        </p:nvSpPr>
        <p:spPr>
          <a:xfrm>
            <a:off x="2528888" y="1032548"/>
            <a:ext cx="8718453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sz="2400" dirty="0">
              <a:latin typeface="SassoonPrimary" panose="020B0500000000000000" pitchFamily="34" charset="0"/>
            </a:endParaRPr>
          </a:p>
          <a:p>
            <a:r>
              <a:rPr lang="en-GB" sz="2400" dirty="0">
                <a:latin typeface="SassoonPrimary" panose="020B0500000000000000" pitchFamily="34" charset="0"/>
              </a:rPr>
              <a:t>Parents and </a:t>
            </a:r>
            <a:r>
              <a:rPr lang="en-GB" sz="2400" dirty="0" smtClean="0">
                <a:latin typeface="SassoonPrimary" panose="020B0500000000000000" pitchFamily="34" charset="0"/>
              </a:rPr>
              <a:t>carers </a:t>
            </a:r>
            <a:r>
              <a:rPr lang="en-GB" sz="2400" dirty="0">
                <a:latin typeface="SassoonPrimary" panose="020B0500000000000000" pitchFamily="34" charset="0"/>
              </a:rPr>
              <a:t>are by far the most important educators in a child’s life. It is never too young for a child to start, even if you’re only reading with your child for a few minutes a day. It has been found that reading to an adult and talking about the text for only 10 minutes a day, makes a significant impact on reading development.</a:t>
            </a:r>
            <a:endParaRPr lang="en-GB" sz="3200" dirty="0">
              <a:latin typeface="SassoonPrimary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07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2055">
            <a:extLst>
              <a:ext uri="{FF2B5EF4-FFF2-40B4-BE49-F238E27FC236}">
                <a16:creationId xmlns:a16="http://schemas.microsoft.com/office/drawing/2014/main" id="{6E14809C-AB06-455C-9E09-733EC00DDEB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58" name="Rectangle 2057">
            <a:extLst>
              <a:ext uri="{FF2B5EF4-FFF2-40B4-BE49-F238E27FC236}">
                <a16:creationId xmlns:a16="http://schemas.microsoft.com/office/drawing/2014/main" id="{F9612D73-1056-4289-A977-92C9190C7AE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60" name="Rectangle 2059">
            <a:extLst>
              <a:ext uri="{FF2B5EF4-FFF2-40B4-BE49-F238E27FC236}">
                <a16:creationId xmlns:a16="http://schemas.microsoft.com/office/drawing/2014/main" id="{80BA5665-9598-4383-8F19-52182CBB658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2" name="Rectangle 2061">
            <a:extLst>
              <a:ext uri="{FF2B5EF4-FFF2-40B4-BE49-F238E27FC236}">
                <a16:creationId xmlns:a16="http://schemas.microsoft.com/office/drawing/2014/main" id="{B4C777A6-9696-47DF-BA90-40895EFCE8A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24" y="457200"/>
            <a:ext cx="11274552" cy="594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4" name="Rectangle 2063">
            <a:extLst>
              <a:ext uri="{FF2B5EF4-FFF2-40B4-BE49-F238E27FC236}">
                <a16:creationId xmlns:a16="http://schemas.microsoft.com/office/drawing/2014/main" id="{5C05B094-D180-41FA-B209-8388E9F7DF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732" y="521208"/>
            <a:ext cx="11146536" cy="58155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EA4FBF7-E9F6-EAF7-5278-32CA8F5B79AD}"/>
              </a:ext>
            </a:extLst>
          </p:cNvPr>
          <p:cNvSpPr/>
          <p:nvPr/>
        </p:nvSpPr>
        <p:spPr>
          <a:xfrm>
            <a:off x="614149" y="1695365"/>
            <a:ext cx="8822469" cy="7612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9">
            <a:extLst>
              <a:ext uri="{FF2B5EF4-FFF2-40B4-BE49-F238E27FC236}">
                <a16:creationId xmlns:a16="http://schemas.microsoft.com/office/drawing/2014/main" id="{F198D5C5-8DB4-92D1-03FC-FDB345FF7E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0692" b="1321"/>
          <a:stretch/>
        </p:blipFill>
        <p:spPr>
          <a:xfrm>
            <a:off x="10960185" y="318579"/>
            <a:ext cx="902275" cy="1014392"/>
          </a:xfrm>
          <a:prstGeom prst="rect">
            <a:avLst/>
          </a:prstGeom>
        </p:spPr>
      </p:pic>
      <p:pic>
        <p:nvPicPr>
          <p:cNvPr id="5122" name="Picture 2" descr="Newspaper Icon Royalty Free SVG, Cliparts, Vectors, And Stock Illustration.  Image 14836390.">
            <a:extLst>
              <a:ext uri="{FF2B5EF4-FFF2-40B4-BE49-F238E27FC236}">
                <a16:creationId xmlns:a16="http://schemas.microsoft.com/office/drawing/2014/main" id="{F96176D0-0853-9A3B-D1F4-31193C66E7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5736" y="4918710"/>
            <a:ext cx="1807759" cy="1354074"/>
          </a:xfrm>
          <a:prstGeom prst="rect">
            <a:avLst/>
          </a:prstGeom>
          <a:noFill/>
          <a:effectLst>
            <a:softEdge rad="2286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Free Opened Book SVG, PNG Icon, Symbol. Download Image.">
            <a:extLst>
              <a:ext uri="{FF2B5EF4-FFF2-40B4-BE49-F238E27FC236}">
                <a16:creationId xmlns:a16="http://schemas.microsoft.com/office/drawing/2014/main" id="{5E0ED9D6-3A4F-9A41-E3FB-2E8391AC52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1613" y="2062354"/>
            <a:ext cx="2143125" cy="2143125"/>
          </a:xfrm>
          <a:prstGeom prst="rect">
            <a:avLst/>
          </a:prstGeom>
          <a:noFill/>
          <a:effectLst>
            <a:softEdge rad="2286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omic Book Icon - Free PNG &amp; SVG 864170 - Noun Project">
            <a:extLst>
              <a:ext uri="{FF2B5EF4-FFF2-40B4-BE49-F238E27FC236}">
                <a16:creationId xmlns:a16="http://schemas.microsoft.com/office/drawing/2014/main" id="{B989054A-8D58-430F-43E9-D298471DDE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453" y="591597"/>
            <a:ext cx="1905000" cy="1905000"/>
          </a:xfrm>
          <a:prstGeom prst="rect">
            <a:avLst/>
          </a:prstGeom>
          <a:noFill/>
          <a:effectLst>
            <a:softEdge rad="2286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Ipad, tablet, Apple Icon in Apple Products 4">
            <a:extLst>
              <a:ext uri="{FF2B5EF4-FFF2-40B4-BE49-F238E27FC236}">
                <a16:creationId xmlns:a16="http://schemas.microsoft.com/office/drawing/2014/main" id="{C484F481-0C5C-BC20-DE08-2EFD96BD7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258" y="3967354"/>
            <a:ext cx="1714111" cy="1714111"/>
          </a:xfrm>
          <a:prstGeom prst="rect">
            <a:avLst/>
          </a:prstGeom>
          <a:noFill/>
          <a:effectLst>
            <a:softEdge rad="2286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B521B08-E906-D0F7-A7E7-B422386CCA40}"/>
              </a:ext>
            </a:extLst>
          </p:cNvPr>
          <p:cNvSpPr txBox="1"/>
          <p:nvPr/>
        </p:nvSpPr>
        <p:spPr>
          <a:xfrm>
            <a:off x="550141" y="591007"/>
            <a:ext cx="9029957" cy="5714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 dirty="0">
                <a:latin typeface="SassoonPrimary" panose="020B0500000000000000" pitchFamily="34" charset="0"/>
              </a:rPr>
              <a:t>What we ask of parents and careers:</a:t>
            </a:r>
          </a:p>
          <a:p>
            <a:pPr marL="571500" indent="-5715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latin typeface="SassoonPrimary" panose="020B0500000000000000" pitchFamily="34" charset="0"/>
              </a:rPr>
              <a:t>We ask you listen to your children read at least three times a week. </a:t>
            </a:r>
          </a:p>
          <a:p>
            <a:pPr marL="571500" indent="-5715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latin typeface="SassoonPrimary" panose="020B0500000000000000" pitchFamily="34" charset="0"/>
              </a:rPr>
              <a:t>Please fill in their reading record each time they read.</a:t>
            </a:r>
          </a:p>
          <a:p>
            <a:pPr marL="571500" indent="-5715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latin typeface="SassoonPrimary" panose="020B0500000000000000" pitchFamily="34" charset="0"/>
              </a:rPr>
              <a:t>Make sure your child had their reading record and book everyday in school.</a:t>
            </a:r>
          </a:p>
          <a:p>
            <a:pPr marL="571500" indent="-5715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latin typeface="SassoonPrimary" panose="020B0500000000000000" pitchFamily="34" charset="0"/>
              </a:rPr>
              <a:t>Encourage your child to read a variety of sources.</a:t>
            </a:r>
          </a:p>
          <a:p>
            <a:pPr marL="571500" indent="-5715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latin typeface="SassoonPrimary" panose="020B0500000000000000" pitchFamily="34" charset="0"/>
              </a:rPr>
              <a:t>Please talk to us about reading and ask if you are unsure.</a:t>
            </a:r>
          </a:p>
        </p:txBody>
      </p:sp>
    </p:spTree>
    <p:extLst>
      <p:ext uri="{BB962C8B-B14F-4D97-AF65-F5344CB8AC3E}">
        <p14:creationId xmlns:p14="http://schemas.microsoft.com/office/powerpoint/2010/main" val="1546785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2055">
            <a:extLst>
              <a:ext uri="{FF2B5EF4-FFF2-40B4-BE49-F238E27FC236}">
                <a16:creationId xmlns:a16="http://schemas.microsoft.com/office/drawing/2014/main" id="{6E14809C-AB06-455C-9E09-733EC00DDEB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58" name="Rectangle 2057">
            <a:extLst>
              <a:ext uri="{FF2B5EF4-FFF2-40B4-BE49-F238E27FC236}">
                <a16:creationId xmlns:a16="http://schemas.microsoft.com/office/drawing/2014/main" id="{F9612D73-1056-4289-A977-92C9190C7AE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60" name="Rectangle 2059">
            <a:extLst>
              <a:ext uri="{FF2B5EF4-FFF2-40B4-BE49-F238E27FC236}">
                <a16:creationId xmlns:a16="http://schemas.microsoft.com/office/drawing/2014/main" id="{80BA5665-9598-4383-8F19-52182CBB658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2" name="Rectangle 2061">
            <a:extLst>
              <a:ext uri="{FF2B5EF4-FFF2-40B4-BE49-F238E27FC236}">
                <a16:creationId xmlns:a16="http://schemas.microsoft.com/office/drawing/2014/main" id="{B4C777A6-9696-47DF-BA90-40895EFCE8A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24" y="457200"/>
            <a:ext cx="11274552" cy="594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4" name="Rectangle 2063">
            <a:extLst>
              <a:ext uri="{FF2B5EF4-FFF2-40B4-BE49-F238E27FC236}">
                <a16:creationId xmlns:a16="http://schemas.microsoft.com/office/drawing/2014/main" id="{5C05B094-D180-41FA-B209-8388E9F7DF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732" y="521208"/>
            <a:ext cx="11146536" cy="58155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9">
            <a:extLst>
              <a:ext uri="{FF2B5EF4-FFF2-40B4-BE49-F238E27FC236}">
                <a16:creationId xmlns:a16="http://schemas.microsoft.com/office/drawing/2014/main" id="{FC0DA4F7-B974-B8DB-047A-1B03EFC9F3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0692" b="1321"/>
          <a:stretch/>
        </p:blipFill>
        <p:spPr>
          <a:xfrm>
            <a:off x="10543848" y="158178"/>
            <a:ext cx="1642623" cy="184673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B3135E3-E352-55C4-0C81-9C4E70150CB8}"/>
              </a:ext>
            </a:extLst>
          </p:cNvPr>
          <p:cNvSpPr txBox="1"/>
          <p:nvPr/>
        </p:nvSpPr>
        <p:spPr>
          <a:xfrm>
            <a:off x="1290415" y="1719602"/>
            <a:ext cx="96080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solidFill>
                  <a:srgbClr val="FF0000"/>
                </a:solidFill>
                <a:latin typeface="SassoonPrimary" panose="020B0500000000000000" pitchFamily="34" charset="0"/>
              </a:rPr>
              <a:t>Thank </a:t>
            </a:r>
            <a:r>
              <a:rPr lang="en-GB" sz="7200" b="1" dirty="0" smtClean="0">
                <a:solidFill>
                  <a:srgbClr val="FF0000"/>
                </a:solidFill>
                <a:latin typeface="SassoonPrimary" panose="020B0500000000000000" pitchFamily="34" charset="0"/>
              </a:rPr>
              <a:t>you.</a:t>
            </a:r>
          </a:p>
          <a:p>
            <a:pPr algn="ctr"/>
            <a:endParaRPr lang="en-US" sz="7200" b="1" dirty="0">
              <a:solidFill>
                <a:srgbClr val="FF0000"/>
              </a:solidFill>
              <a:latin typeface="SassoonPrimary" panose="020B0500000000000000" pitchFamily="34" charset="0"/>
            </a:endParaRPr>
          </a:p>
          <a:p>
            <a:pPr algn="ctr"/>
            <a:r>
              <a:rPr lang="en-US" sz="7200" b="1" dirty="0" smtClean="0">
                <a:solidFill>
                  <a:srgbClr val="FF0000"/>
                </a:solidFill>
                <a:latin typeface="SassoonPrimary" panose="020B0500000000000000" pitchFamily="34" charset="0"/>
              </a:rPr>
              <a:t>Any Questions?</a:t>
            </a:r>
            <a:endParaRPr lang="en-GB" sz="7200" b="1" dirty="0">
              <a:solidFill>
                <a:srgbClr val="FF0000"/>
              </a:solidFill>
              <a:latin typeface="SassoonPrimary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98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119</TotalTime>
  <Words>365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SassoonPrimary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Faye Reynolds</dc:creator>
  <cp:lastModifiedBy>Faye Reynolds</cp:lastModifiedBy>
  <cp:revision>33</cp:revision>
  <dcterms:created xsi:type="dcterms:W3CDTF">2022-10-01T13:16:16Z</dcterms:created>
  <dcterms:modified xsi:type="dcterms:W3CDTF">2022-11-15T08:19:40Z</dcterms:modified>
</cp:coreProperties>
</file>