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57" r:id="rId4"/>
    <p:sldId id="258" r:id="rId5"/>
    <p:sldId id="260" r:id="rId6"/>
    <p:sldId id="263" r:id="rId7"/>
    <p:sldId id="271" r:id="rId8"/>
    <p:sldId id="272" r:id="rId9"/>
    <p:sldId id="273" r:id="rId10"/>
    <p:sldId id="274" r:id="rId11"/>
    <p:sldId id="270" r:id="rId12"/>
    <p:sldId id="261" r:id="rId13"/>
    <p:sldId id="259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66CB-738D-430F-8565-0600E2FC4A5A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2580F-1255-45D2-93AC-0701514AB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7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9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5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2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63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1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6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5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1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1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B136-7D8A-4757-888C-FE53F62F215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4163A-2D28-470A-B94F-F07D9659D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0" t="11153" r="2798"/>
          <a:stretch/>
        </p:blipFill>
        <p:spPr>
          <a:xfrm>
            <a:off x="0" y="0"/>
            <a:ext cx="12192000" cy="2648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8499"/>
            <a:ext cx="2158363" cy="1889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0909" y="2252749"/>
            <a:ext cx="57028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u="sng" dirty="0" smtClean="0">
                <a:latin typeface="SassoonPrimary" panose="020B0500000000000000" pitchFamily="34" charset="0"/>
              </a:rPr>
              <a:t>Quick Start </a:t>
            </a:r>
            <a:r>
              <a:rPr lang="en-GB" sz="3200" u="sng" smtClean="0">
                <a:latin typeface="SassoonPrimary" panose="020B0500000000000000" pitchFamily="34" charset="0"/>
              </a:rPr>
              <a:t>Reading </a:t>
            </a:r>
            <a:r>
              <a:rPr lang="en-GB" sz="3200" u="sng" smtClean="0">
                <a:latin typeface="SassoonPrimary" panose="020B0500000000000000" pitchFamily="34" charset="0"/>
              </a:rPr>
              <a:t>Meeting </a:t>
            </a:r>
            <a:endParaRPr lang="en-GB" sz="3200" u="sng" dirty="0" smtClean="0">
              <a:latin typeface="SassoonPrimary" panose="020B0500000000000000" pitchFamily="34" charset="0"/>
            </a:endParaRPr>
          </a:p>
          <a:p>
            <a:pPr algn="ctr"/>
            <a:endParaRPr lang="en-GB" sz="3200" u="sng" dirty="0" smtClean="0">
              <a:latin typeface="SassoonPrimary" panose="020B0500000000000000" pitchFamily="34" charset="0"/>
            </a:endParaRPr>
          </a:p>
          <a:p>
            <a:pPr algn="ctr"/>
            <a:r>
              <a:rPr lang="en-GB" sz="3200" u="sng" dirty="0" smtClean="0">
                <a:latin typeface="SassoonPrimary" panose="020B0500000000000000" pitchFamily="34" charset="0"/>
              </a:rPr>
              <a:t>Year 5 and Year 6 </a:t>
            </a:r>
          </a:p>
          <a:p>
            <a:pPr algn="ctr"/>
            <a:endParaRPr lang="en-GB" sz="3200" u="sng" dirty="0" smtClean="0">
              <a:latin typeface="SassoonPrimary" panose="020B0500000000000000" pitchFamily="34" charset="0"/>
            </a:endParaRPr>
          </a:p>
          <a:p>
            <a:pPr algn="ctr"/>
            <a:r>
              <a:rPr lang="en-GB" sz="3200" u="sng" dirty="0" smtClean="0">
                <a:latin typeface="SassoonPrimary" panose="020B0500000000000000" pitchFamily="34" charset="0"/>
              </a:rPr>
              <a:t>November 2022 </a:t>
            </a:r>
            <a:endParaRPr lang="en-GB" sz="3200" u="sng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7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418561"/>
            <a:ext cx="8112034" cy="57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397" y="487276"/>
            <a:ext cx="10515600" cy="57057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SassoonPrimary" panose="020B0500000000000000" pitchFamily="34" charset="0"/>
              </a:rPr>
              <a:t>Question 1: </a:t>
            </a:r>
            <a:r>
              <a:rPr lang="en-GB" dirty="0" smtClean="0">
                <a:latin typeface="SassoonPrimary" panose="020B0500000000000000" pitchFamily="34" charset="0"/>
              </a:rPr>
              <a:t>What does it mean when it says someone is ‘the dead spit of Mum?’</a:t>
            </a:r>
            <a:endParaRPr lang="en-GB" dirty="0">
              <a:latin typeface="SassoonPrimary" panose="020B0500000000000000" pitchFamily="34" charset="0"/>
            </a:endParaRPr>
          </a:p>
          <a:p>
            <a:pPr marL="0" indent="0">
              <a:buNone/>
            </a:pPr>
            <a:endParaRPr lang="en-GB" dirty="0">
              <a:latin typeface="SassoonPrimary" panose="020B0500000000000000" pitchFamily="34" charset="0"/>
            </a:endParaRPr>
          </a:p>
          <a:p>
            <a:pPr marL="0" indent="0">
              <a:buNone/>
            </a:pPr>
            <a:r>
              <a:rPr lang="en-GB" dirty="0">
                <a:latin typeface="SassoonPrimary" panose="020B0500000000000000" pitchFamily="34" charset="0"/>
              </a:rPr>
              <a:t>Question 2: </a:t>
            </a:r>
            <a:r>
              <a:rPr lang="en-GB" dirty="0" smtClean="0">
                <a:latin typeface="SassoonPrimary" panose="020B0500000000000000" pitchFamily="34" charset="0"/>
              </a:rPr>
              <a:t>Why was the narrator tapping their foot anxiously? </a:t>
            </a:r>
            <a:endParaRPr lang="en-GB" dirty="0">
              <a:latin typeface="SassoonPrimary" panose="020B0500000000000000" pitchFamily="34" charset="0"/>
            </a:endParaRPr>
          </a:p>
          <a:p>
            <a:pPr marL="0" indent="0">
              <a:buNone/>
            </a:pPr>
            <a:endParaRPr lang="en-GB" dirty="0">
              <a:latin typeface="SassoonPrimary" panose="020B0500000000000000" pitchFamily="34" charset="0"/>
            </a:endParaRPr>
          </a:p>
          <a:p>
            <a:pPr marL="0" indent="0">
              <a:buNone/>
            </a:pPr>
            <a:r>
              <a:rPr lang="en-GB" dirty="0">
                <a:latin typeface="SassoonPrimary" panose="020B0500000000000000" pitchFamily="34" charset="0"/>
              </a:rPr>
              <a:t>Question 3: What </a:t>
            </a:r>
            <a:r>
              <a:rPr lang="en-GB" dirty="0" smtClean="0">
                <a:latin typeface="SassoonPrimary" panose="020B0500000000000000" pitchFamily="34" charset="0"/>
              </a:rPr>
              <a:t>do you think might have happened to Sukie? </a:t>
            </a:r>
            <a:endParaRPr lang="en-GB" dirty="0">
              <a:latin typeface="SassoonPrimary" panose="020B0500000000000000" pitchFamily="34" charset="0"/>
            </a:endParaRPr>
          </a:p>
          <a:p>
            <a:pPr marL="0" indent="0">
              <a:buNone/>
            </a:pPr>
            <a:endParaRPr lang="en-GB" dirty="0">
              <a:latin typeface="SassoonPrimary" panose="020B0500000000000000" pitchFamily="34" charset="0"/>
            </a:endParaRPr>
          </a:p>
          <a:p>
            <a:pPr marL="0" indent="0">
              <a:buNone/>
            </a:pPr>
            <a:r>
              <a:rPr lang="en-GB" dirty="0">
                <a:latin typeface="SassoonPrimary" panose="020B0500000000000000" pitchFamily="34" charset="0"/>
              </a:rPr>
              <a:t>Question 4:  </a:t>
            </a:r>
            <a:r>
              <a:rPr lang="en-GB" dirty="0" smtClean="0">
                <a:latin typeface="SassoonPrimary" panose="020B0500000000000000" pitchFamily="34" charset="0"/>
              </a:rPr>
              <a:t>Explain why the children were heading to the shelter? </a:t>
            </a:r>
            <a:endParaRPr lang="en-GB" dirty="0" smtClean="0">
              <a:latin typeface="SassoonPrimary" panose="020B0500000000000000" pitchFamily="34" charset="0"/>
            </a:endParaRPr>
          </a:p>
          <a:p>
            <a:pPr marL="0" indent="0">
              <a:buNone/>
            </a:pPr>
            <a:endParaRPr lang="en-GB" dirty="0">
              <a:latin typeface="SassoonPrimary" panose="020B0500000000000000" pitchFamily="34" charset="0"/>
            </a:endParaRPr>
          </a:p>
          <a:p>
            <a:pPr marL="0" indent="0">
              <a:buNone/>
            </a:pPr>
            <a:r>
              <a:rPr lang="en-GB" dirty="0">
                <a:latin typeface="SassoonPrimary" panose="020B0500000000000000" pitchFamily="34" charset="0"/>
              </a:rPr>
              <a:t>Question 5</a:t>
            </a:r>
            <a:r>
              <a:rPr lang="en-GB" dirty="0" smtClean="0">
                <a:latin typeface="SassoonPrimary" panose="020B0500000000000000" pitchFamily="34" charset="0"/>
              </a:rPr>
              <a:t>: What does someone use to guide the way in the dark? </a:t>
            </a:r>
          </a:p>
          <a:p>
            <a:pPr marL="0" indent="0">
              <a:buNone/>
            </a:pPr>
            <a:endParaRPr lang="en-GB" dirty="0">
              <a:latin typeface="SassoonPrimary" panose="020B0500000000000000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Primary" panose="020B0500000000000000" pitchFamily="34" charset="0"/>
              </a:rPr>
              <a:t>Question 6: Use one word to describe the narrator. Why did you choose this word? 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26BAD-8EEA-6349-13AF-C591283B2A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0" y="487276"/>
            <a:ext cx="923925" cy="6858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6" y="1659490"/>
            <a:ext cx="860425" cy="7620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8" y="2625754"/>
            <a:ext cx="885825" cy="71437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2" y="3544393"/>
            <a:ext cx="866775" cy="6858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2" y="5633470"/>
            <a:ext cx="904875" cy="7239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8" y="4558968"/>
            <a:ext cx="8382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2651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243" t="4976" r="15259" b="10541"/>
          <a:stretch/>
        </p:blipFill>
        <p:spPr>
          <a:xfrm>
            <a:off x="1454727" y="5636028"/>
            <a:ext cx="8869681" cy="1221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76" y="1429789"/>
            <a:ext cx="3318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SassoonPrimary" panose="020B0500000000000000" pitchFamily="34" charset="0"/>
              </a:rPr>
              <a:t>Love of Reading </a:t>
            </a:r>
            <a:endParaRPr lang="en-GB" sz="3200" u="sng" dirty="0">
              <a:latin typeface="SassoonPrimary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567" y="2467324"/>
            <a:ext cx="11355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Primary" panose="020B0500000000000000" pitchFamily="34" charset="0"/>
              </a:rPr>
              <a:t>We are passionate about developing children’s joy, pleasure and love of reading at </a:t>
            </a:r>
            <a:r>
              <a:rPr lang="en-GB" dirty="0" err="1" smtClean="0">
                <a:latin typeface="SassoonPrimary" panose="020B0500000000000000" pitchFamily="34" charset="0"/>
              </a:rPr>
              <a:t>Whinmoor</a:t>
            </a:r>
            <a:r>
              <a:rPr lang="en-GB" dirty="0" smtClean="0">
                <a:latin typeface="SassoonPrimary" panose="020B0500000000000000" pitchFamily="34" charset="0"/>
              </a:rPr>
              <a:t> St Paul’s.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In order to achieve this, we teach a weekly session related to our class novel and a </a:t>
            </a:r>
            <a:r>
              <a:rPr lang="en-GB" dirty="0" smtClean="0">
                <a:latin typeface="SassoonPrimary" panose="020B0500000000000000" pitchFamily="34" charset="0"/>
              </a:rPr>
              <a:t>Vipers </a:t>
            </a:r>
            <a:r>
              <a:rPr lang="en-GB" dirty="0" smtClean="0">
                <a:latin typeface="SassoonPrimary" panose="020B0500000000000000" pitchFamily="34" charset="0"/>
              </a:rPr>
              <a:t>skill which will </a:t>
            </a:r>
            <a:br>
              <a:rPr lang="en-GB" dirty="0" smtClean="0">
                <a:latin typeface="SassoonPrimary" panose="020B0500000000000000" pitchFamily="34" charset="0"/>
              </a:rPr>
            </a:br>
            <a:r>
              <a:rPr lang="en-GB" dirty="0" smtClean="0">
                <a:latin typeface="SassoonPrimary" panose="020B0500000000000000" pitchFamily="34" charset="0"/>
              </a:rPr>
              <a:t>develop a natural curiosity and intellectual interest in the books we study. </a:t>
            </a:r>
            <a:br>
              <a:rPr lang="en-GB" dirty="0" smtClean="0">
                <a:latin typeface="SassoonPrimary" panose="020B0500000000000000" pitchFamily="34" charset="0"/>
              </a:rPr>
            </a:b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3728257"/>
            <a:ext cx="2543695" cy="1907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634" y="3734492"/>
            <a:ext cx="2535381" cy="1901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1" y="3728257"/>
            <a:ext cx="2654531" cy="19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265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596" y="2154723"/>
            <a:ext cx="99736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SassoonPrimary" panose="020B0500000000000000" pitchFamily="34" charset="0"/>
              </a:rPr>
              <a:t>Home Reading Books</a:t>
            </a:r>
          </a:p>
          <a:p>
            <a:r>
              <a:rPr lang="en-GB" sz="2400" dirty="0" smtClean="0">
                <a:latin typeface="SassoonPrimary" panose="020B0500000000000000" pitchFamily="34" charset="0"/>
              </a:rPr>
              <a:t>Your child has a banded reading book to take home.</a:t>
            </a:r>
          </a:p>
          <a:p>
            <a:r>
              <a:rPr lang="en-GB" sz="2400" dirty="0" smtClean="0">
                <a:latin typeface="SassoonPrimary" panose="020B0500000000000000" pitchFamily="34" charset="0"/>
              </a:rPr>
              <a:t>Every half term, fluency and book banding checks </a:t>
            </a:r>
            <a:r>
              <a:rPr lang="en-GB" sz="2400" dirty="0" smtClean="0">
                <a:latin typeface="SassoonPrimary" panose="020B0500000000000000" pitchFamily="34" charset="0"/>
              </a:rPr>
              <a:t>are completed </a:t>
            </a:r>
            <a:r>
              <a:rPr lang="en-GB" sz="2400" dirty="0" smtClean="0">
                <a:latin typeface="SassoonPrimary" panose="020B0500000000000000" pitchFamily="34" charset="0"/>
              </a:rPr>
              <a:t>by the teacher to ensure your child </a:t>
            </a:r>
            <a:r>
              <a:rPr lang="en-GB" sz="2400" dirty="0" smtClean="0">
                <a:latin typeface="SassoonPrimary" panose="020B0500000000000000" pitchFamily="34" charset="0"/>
              </a:rPr>
              <a:t>in accessing </a:t>
            </a:r>
            <a:r>
              <a:rPr lang="en-GB" sz="2400" dirty="0" smtClean="0">
                <a:latin typeface="SassoonPrimary" panose="020B0500000000000000" pitchFamily="34" charset="0"/>
              </a:rPr>
              <a:t>the correct book for their ability.</a:t>
            </a:r>
          </a:p>
          <a:p>
            <a:r>
              <a:rPr lang="en-GB" sz="2400" dirty="0" smtClean="0">
                <a:latin typeface="SassoonPrimary" panose="020B0500000000000000" pitchFamily="34" charset="0"/>
              </a:rPr>
              <a:t>It is vital your child’s reading is listened to at home </a:t>
            </a:r>
            <a:r>
              <a:rPr lang="en-GB" sz="2400" dirty="0" smtClean="0">
                <a:latin typeface="SassoonPrimary" panose="020B0500000000000000" pitchFamily="34" charset="0"/>
              </a:rPr>
              <a:t>to ensure </a:t>
            </a:r>
            <a:r>
              <a:rPr lang="en-GB" sz="2400" dirty="0" smtClean="0">
                <a:latin typeface="SassoonPrimary" panose="020B0500000000000000" pitchFamily="34" charset="0"/>
              </a:rPr>
              <a:t>they are getting additional </a:t>
            </a:r>
            <a:r>
              <a:rPr lang="en-GB" sz="2400" dirty="0" smtClean="0">
                <a:latin typeface="SassoonPrimary" panose="020B0500000000000000" pitchFamily="34" charset="0"/>
              </a:rPr>
              <a:t>practice. In </a:t>
            </a:r>
            <a:r>
              <a:rPr lang="en-GB" sz="2400" dirty="0" smtClean="0">
                <a:latin typeface="SassoonPrimary" panose="020B0500000000000000" pitchFamily="34" charset="0"/>
              </a:rPr>
              <a:t>addition to their reading book, remember, they </a:t>
            </a:r>
            <a:r>
              <a:rPr lang="en-GB" sz="2400" dirty="0" smtClean="0">
                <a:latin typeface="SassoonPrimary" panose="020B0500000000000000" pitchFamily="34" charset="0"/>
              </a:rPr>
              <a:t>can read </a:t>
            </a:r>
            <a:r>
              <a:rPr lang="en-GB" sz="2400" dirty="0" smtClean="0">
                <a:latin typeface="SassoonPrimary" panose="020B0500000000000000" pitchFamily="34" charset="0"/>
              </a:rPr>
              <a:t>ANYTHING</a:t>
            </a:r>
            <a:r>
              <a:rPr lang="en-GB" sz="2400" dirty="0" smtClean="0">
                <a:latin typeface="SassoonPrimary" panose="020B0500000000000000" pitchFamily="34" charset="0"/>
              </a:rPr>
              <a:t>!</a:t>
            </a:r>
          </a:p>
          <a:p>
            <a:endParaRPr lang="en-GB" sz="2400" dirty="0" smtClean="0">
              <a:latin typeface="SassoonPrimary" panose="020B0500000000000000" pitchFamily="34" charset="0"/>
            </a:endParaRPr>
          </a:p>
          <a:p>
            <a:r>
              <a:rPr lang="en-GB" sz="2400" dirty="0" smtClean="0">
                <a:latin typeface="SassoonPrimary" panose="020B0500000000000000" pitchFamily="34" charset="0"/>
              </a:rPr>
              <a:t>We need your help to instil that love of reading.</a:t>
            </a:r>
            <a:endParaRPr lang="en-GB" sz="2400" dirty="0">
              <a:latin typeface="SassoonPrimary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460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4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4916699"/>
            <a:ext cx="2282276" cy="1804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6" y="5253558"/>
            <a:ext cx="2217217" cy="16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65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454" y="2019754"/>
            <a:ext cx="100168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SassoonPrimary" panose="020B0500000000000000" pitchFamily="34" charset="0"/>
              </a:rPr>
              <a:t>What difference could I make as a parent or carer? </a:t>
            </a:r>
          </a:p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SassoonPrimary" panose="020B0500000000000000" pitchFamily="34" charset="0"/>
              </a:rPr>
              <a:t>A LOT! </a:t>
            </a:r>
          </a:p>
          <a:p>
            <a:pPr algn="ctr"/>
            <a:r>
              <a:rPr lang="en-GB" sz="2800" dirty="0" smtClean="0">
                <a:latin typeface="SassoonPrimary" panose="020B0500000000000000" pitchFamily="34" charset="0"/>
              </a:rPr>
              <a:t>Parents and carers are by far the most important educators in a child's life. It's never too young for a child to start, even if you're only reading with your child for a few minutes a day.  It has been found that reading to an adult and talking about the text for only ten minutes a day, makes a significant impact on reading development. </a:t>
            </a:r>
            <a:endParaRPr lang="en-GB" sz="28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8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265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128" y="1812143"/>
            <a:ext cx="90691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SassoonPrimary" panose="020B0500000000000000" pitchFamily="34" charset="0"/>
              </a:rPr>
              <a:t>Building vocabulary and understanding: 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Learning to read is about listening and understanding as well as working out print. From hearing and reading stories, children are exposed to a rich and wide vocabulary. </a:t>
            </a:r>
          </a:p>
          <a:p>
            <a:endParaRPr lang="en-GB" dirty="0">
              <a:latin typeface="SassoonPrimary" panose="020B0500000000000000" pitchFamily="34" charset="0"/>
            </a:endParaRPr>
          </a:p>
          <a:p>
            <a:endParaRPr lang="en-GB" dirty="0" smtClean="0">
              <a:latin typeface="SassoonPrimary" panose="020B0500000000000000" pitchFamily="34" charset="0"/>
            </a:endParaRPr>
          </a:p>
          <a:p>
            <a:r>
              <a:rPr lang="en-GB" b="1" dirty="0" smtClean="0">
                <a:latin typeface="SassoonPrimary" panose="020B0500000000000000" pitchFamily="34" charset="0"/>
              </a:rPr>
              <a:t>Different reading sources: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Find out what interests them and encourage them to find other reading materials or sources that will be engaging and fun such as comics, magazines and recipes! </a:t>
            </a:r>
          </a:p>
          <a:p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12" y="4464133"/>
            <a:ext cx="1822266" cy="2320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661" y="4476750"/>
            <a:ext cx="2867025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242" y="4464133"/>
            <a:ext cx="16859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6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795" y="1521198"/>
            <a:ext cx="103022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SassoonPrimary" panose="020B0500000000000000" pitchFamily="34" charset="0"/>
              </a:rPr>
              <a:t>What we ask of parents and carers: </a:t>
            </a:r>
          </a:p>
          <a:p>
            <a:endParaRPr lang="en-GB" sz="2800" dirty="0" smtClean="0">
              <a:latin typeface="SassoonPrimary" panose="020B0500000000000000" pitchFamily="34" charset="0"/>
            </a:endParaRPr>
          </a:p>
          <a:p>
            <a:r>
              <a:rPr lang="en-GB" sz="2800" dirty="0" smtClean="0">
                <a:latin typeface="SassoonPrimary" panose="020B0500000000000000" pitchFamily="34" charset="0"/>
              </a:rPr>
              <a:t>- We ask that you listen to your child read at least three times a week for a minimum of ten minutes.</a:t>
            </a:r>
          </a:p>
          <a:p>
            <a:r>
              <a:rPr lang="en-GB" sz="2800" dirty="0" smtClean="0">
                <a:latin typeface="SassoonPrimary" panose="020B0500000000000000" pitchFamily="34" charset="0"/>
              </a:rPr>
              <a:t>- Please talk to us about reading and ask us if unsure. </a:t>
            </a:r>
          </a:p>
          <a:p>
            <a:r>
              <a:rPr lang="en-GB" sz="2800" dirty="0" smtClean="0">
                <a:latin typeface="SassoonPrimary" panose="020B0500000000000000" pitchFamily="34" charset="0"/>
              </a:rPr>
              <a:t>- Fill in your child's homework diary with details of the pages read and </a:t>
            </a:r>
            <a:r>
              <a:rPr lang="en-GB" sz="2800" dirty="0" smtClean="0">
                <a:latin typeface="SassoonPrimary" panose="020B0500000000000000" pitchFamily="34" charset="0"/>
              </a:rPr>
              <a:t>sign this </a:t>
            </a:r>
            <a:r>
              <a:rPr lang="en-GB" sz="2800" dirty="0" smtClean="0">
                <a:latin typeface="SassoonPrimary" panose="020B0500000000000000" pitchFamily="34" charset="0"/>
              </a:rPr>
              <a:t>on a weekly basis. </a:t>
            </a:r>
          </a:p>
          <a:p>
            <a:r>
              <a:rPr lang="en-GB" sz="2800" dirty="0" smtClean="0">
                <a:latin typeface="SassoonPrimary" panose="020B0500000000000000" pitchFamily="34" charset="0"/>
              </a:rPr>
              <a:t>- Make sure your child has their reading book in school every day.</a:t>
            </a:r>
            <a:endParaRPr lang="en-GB" sz="28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9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265199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72590" y="3853980"/>
            <a:ext cx="3258589" cy="2636401"/>
          </a:xfrm>
          <a:prstGeom prst="star5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SassoonPrimary" panose="020B0500000000000000" pitchFamily="34" charset="0"/>
              </a:rPr>
              <a:t>Choose a quiet time. </a:t>
            </a:r>
            <a:endParaRPr lang="en-GB" sz="2000" dirty="0">
              <a:latin typeface="SassoonPrimary" panose="020B0500000000000000" pitchFamily="34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046421" y="4234969"/>
            <a:ext cx="3560618" cy="2396728"/>
          </a:xfrm>
          <a:prstGeom prst="star5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SassoonPrimary" panose="020B0500000000000000" pitchFamily="34" charset="0"/>
              </a:rPr>
              <a:t>Make it fun and enjoyable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00545" y="1325995"/>
            <a:ext cx="2931623" cy="2396728"/>
          </a:xfrm>
          <a:prstGeom prst="star5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SassoonPrimary" panose="020B0500000000000000" pitchFamily="34" charset="0"/>
              </a:rPr>
              <a:t>Talk about </a:t>
            </a:r>
          </a:p>
          <a:p>
            <a:pPr algn="ctr"/>
            <a:r>
              <a:rPr lang="en-GB" dirty="0" smtClean="0">
                <a:latin typeface="SassoonPrimary" panose="020B0500000000000000" pitchFamily="34" charset="0"/>
              </a:rPr>
              <a:t>the book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795655" y="1077530"/>
            <a:ext cx="3078479" cy="2396728"/>
          </a:xfrm>
          <a:prstGeom prst="star5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SassoonPrimary" panose="020B0500000000000000" pitchFamily="34" charset="0"/>
              </a:rPr>
              <a:t>Be POSITIVE</a:t>
            </a:r>
            <a:endParaRPr lang="en-GB" dirty="0">
              <a:latin typeface="SassoonPrimary" panose="020B0500000000000000" pitchFamily="34" charset="0"/>
            </a:endParaRPr>
          </a:p>
          <a:p>
            <a:pPr algn="ctr"/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2792" y="3597000"/>
            <a:ext cx="2877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Primary" panose="020B0500000000000000" pitchFamily="34" charset="0"/>
              </a:rPr>
              <a:t>Top tips!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0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2651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5789" y="3258589"/>
            <a:ext cx="449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" panose="020B0500000000000000" pitchFamily="34" charset="0"/>
              </a:rPr>
              <a:t>Any questions? </a:t>
            </a:r>
            <a:endParaRPr lang="en-GB" sz="40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3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9" y="761479"/>
            <a:ext cx="10553394" cy="55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0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952" y="2648816"/>
            <a:ext cx="110780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SassoonPrimary" panose="020B0500000000000000" pitchFamily="34" charset="0"/>
              </a:rPr>
              <a:t>Reading is one of our main priorities at </a:t>
            </a:r>
            <a:r>
              <a:rPr lang="en-GB" sz="2800" dirty="0" err="1" smtClean="0">
                <a:latin typeface="SassoonPrimary" panose="020B0500000000000000" pitchFamily="34" charset="0"/>
              </a:rPr>
              <a:t>Whinmoor</a:t>
            </a:r>
            <a:r>
              <a:rPr lang="en-GB" sz="2800" dirty="0" smtClean="0">
                <a:latin typeface="SassoonPrimary" panose="020B0500000000000000" pitchFamily="34" charset="0"/>
              </a:rPr>
              <a:t> St Paul’s Primary School. It is a skill which strengthens a child’s gifts to access the wider curriculum and allows them to expand their vocabulary and develop vivid imaginations. To ensure the children at </a:t>
            </a:r>
            <a:r>
              <a:rPr lang="en-GB" sz="2800" dirty="0" err="1" smtClean="0">
                <a:latin typeface="SassoonPrimary" panose="020B0500000000000000" pitchFamily="34" charset="0"/>
              </a:rPr>
              <a:t>Whinmoor</a:t>
            </a:r>
            <a:r>
              <a:rPr lang="en-GB" sz="2800" dirty="0" smtClean="0">
                <a:latin typeface="SassoonPrimary" panose="020B0500000000000000" pitchFamily="34" charset="0"/>
              </a:rPr>
              <a:t> St Paul’s Primary School are given the best opportunity to succeed, we ensure that pupils are given daily teaching of reading that </a:t>
            </a:r>
            <a:r>
              <a:rPr lang="en-GB" sz="2800" dirty="0" smtClean="0">
                <a:latin typeface="SassoonPrimary" panose="020B0500000000000000" pitchFamily="34" charset="0"/>
              </a:rPr>
              <a:t>builds </a:t>
            </a:r>
            <a:r>
              <a:rPr lang="en-GB" sz="2800" dirty="0" smtClean="0">
                <a:latin typeface="SassoonPrimary" panose="020B0500000000000000" pitchFamily="34" charset="0"/>
              </a:rPr>
              <a:t>on fluency and comprehension skills. </a:t>
            </a:r>
            <a:endParaRPr lang="en-GB" sz="2800" dirty="0">
              <a:latin typeface="SassoonPrimary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00" t="11153" r="2798"/>
          <a:stretch/>
        </p:blipFill>
        <p:spPr>
          <a:xfrm>
            <a:off x="0" y="0"/>
            <a:ext cx="12192000" cy="26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9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265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415700"/>
            <a:ext cx="103130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SassoonPrimary" panose="020B0500000000000000" pitchFamily="34" charset="0"/>
              </a:rPr>
              <a:t>What are we doing to help develop reading:</a:t>
            </a:r>
          </a:p>
          <a:p>
            <a:endParaRPr lang="en-GB" dirty="0" smtClean="0">
              <a:latin typeface="SassoonPrimary" panose="020B0500000000000000" pitchFamily="34" charset="0"/>
            </a:endParaRPr>
          </a:p>
          <a:p>
            <a:r>
              <a:rPr lang="en-GB" dirty="0" smtClean="0">
                <a:latin typeface="SassoonPrimary" panose="020B0500000000000000" pitchFamily="34" charset="0"/>
              </a:rPr>
              <a:t>- We will provide the children with a wide range of books to read at home of an appropriate level to aid their reading development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- Opportunities to change books for new ones 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SassoonPrimary" panose="020B0500000000000000" pitchFamily="34" charset="0"/>
              </a:rPr>
              <a:t>Reading interventions and extra support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SassoonPrimary" panose="020B0500000000000000" pitchFamily="34" charset="0"/>
              </a:rPr>
              <a:t>Love of </a:t>
            </a:r>
            <a:r>
              <a:rPr lang="en-GB" dirty="0" smtClean="0">
                <a:latin typeface="SassoonPrimary" panose="020B0500000000000000" pitchFamily="34" charset="0"/>
              </a:rPr>
              <a:t>Reading </a:t>
            </a:r>
            <a:r>
              <a:rPr lang="en-GB" dirty="0" smtClean="0">
                <a:latin typeface="SassoonPrimary" panose="020B0500000000000000" pitchFamily="34" charset="0"/>
              </a:rPr>
              <a:t>lessons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SassoonPrimary" panose="020B0500000000000000" pitchFamily="34" charset="0"/>
              </a:rPr>
              <a:t>Daily </a:t>
            </a:r>
            <a:r>
              <a:rPr lang="en-GB" dirty="0">
                <a:latin typeface="SassoonPrimary" panose="020B0500000000000000" pitchFamily="34" charset="0"/>
              </a:rPr>
              <a:t>W</a:t>
            </a:r>
            <a:r>
              <a:rPr lang="en-GB" dirty="0" smtClean="0">
                <a:latin typeface="SassoonPrimary" panose="020B0500000000000000" pitchFamily="34" charset="0"/>
              </a:rPr>
              <a:t>hole Class </a:t>
            </a:r>
            <a:r>
              <a:rPr lang="en-GB" dirty="0">
                <a:latin typeface="SassoonPrimary" panose="020B0500000000000000" pitchFamily="34" charset="0"/>
              </a:rPr>
              <a:t>R</a:t>
            </a:r>
            <a:r>
              <a:rPr lang="en-GB" dirty="0" smtClean="0">
                <a:latin typeface="SassoonPrimary" panose="020B0500000000000000" pitchFamily="34" charset="0"/>
              </a:rPr>
              <a:t>eading sessions</a:t>
            </a:r>
            <a:endParaRPr lang="en-GB" dirty="0" smtClean="0">
              <a:latin typeface="SassoonPrimary" panose="020B0500000000000000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SassoonPrimary" panose="020B0500000000000000" pitchFamily="34" charset="0"/>
              </a:rPr>
              <a:t>D.E.A.R (Drop </a:t>
            </a:r>
            <a:r>
              <a:rPr lang="en-GB" dirty="0" smtClean="0">
                <a:latin typeface="SassoonPrimary" panose="020B0500000000000000" pitchFamily="34" charset="0"/>
              </a:rPr>
              <a:t>Everything </a:t>
            </a:r>
            <a:r>
              <a:rPr lang="en-GB" dirty="0" smtClean="0">
                <a:latin typeface="SassoonPrimary" panose="020B0500000000000000" pitchFamily="34" charset="0"/>
              </a:rPr>
              <a:t>and Read) 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SassoonPrimary" panose="020B0500000000000000" pitchFamily="34" charset="0"/>
              </a:rPr>
              <a:t>Playground library </a:t>
            </a:r>
            <a:r>
              <a:rPr lang="en-GB" dirty="0" smtClean="0">
                <a:latin typeface="SassoonPrimary" panose="020B0500000000000000" pitchFamily="34" charset="0"/>
              </a:rPr>
              <a:t>boxes</a:t>
            </a:r>
            <a:endParaRPr lang="en-GB" dirty="0" smtClean="0">
              <a:latin typeface="SassoonPrimary" panose="020B0500000000000000" pitchFamily="34" charset="0"/>
            </a:endParaRPr>
          </a:p>
          <a:p>
            <a:endParaRPr lang="en-GB" dirty="0" smtClean="0">
              <a:latin typeface="SassoonPrimary" panose="020B0500000000000000" pitchFamily="34" charset="0"/>
            </a:endParaRPr>
          </a:p>
          <a:p>
            <a:r>
              <a:rPr lang="en-GB" dirty="0" smtClean="0">
                <a:latin typeface="SassoonPrimary" panose="020B0500000000000000" pitchFamily="34" charset="0"/>
              </a:rPr>
              <a:t>In Year 5 and Year 6 we will teach and assess reading through: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-Promoting a love of reading through activities such as reading stories, author studies, library visits, competitions, themed days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-Whole Class </a:t>
            </a:r>
            <a:r>
              <a:rPr lang="en-GB" dirty="0" smtClean="0">
                <a:latin typeface="SassoonPrimary" panose="020B0500000000000000" pitchFamily="34" charset="0"/>
              </a:rPr>
              <a:t>Reading- </a:t>
            </a:r>
            <a:r>
              <a:rPr lang="en-GB" dirty="0" smtClean="0">
                <a:latin typeface="SassoonPrimary" panose="020B0500000000000000" pitchFamily="34" charset="0"/>
              </a:rPr>
              <a:t>through a variety of </a:t>
            </a:r>
            <a:r>
              <a:rPr lang="en-GB" dirty="0" smtClean="0">
                <a:latin typeface="SassoonPrimary" panose="020B0500000000000000" pitchFamily="34" charset="0"/>
              </a:rPr>
              <a:t>texts </a:t>
            </a:r>
            <a:endParaRPr lang="en-GB" dirty="0" smtClean="0">
              <a:latin typeface="SassoonPrimary" panose="020B0500000000000000" pitchFamily="34" charset="0"/>
            </a:endParaRPr>
          </a:p>
          <a:p>
            <a:r>
              <a:rPr lang="en-GB" dirty="0" smtClean="0">
                <a:latin typeface="SassoonPrimary" panose="020B0500000000000000" pitchFamily="34" charset="0"/>
              </a:rPr>
              <a:t>- Teaching focusing on a class novel- you can find these on our reading spines on our school </a:t>
            </a:r>
            <a:r>
              <a:rPr lang="en-GB" dirty="0" smtClean="0">
                <a:latin typeface="SassoonPrimary" panose="020B0500000000000000" pitchFamily="34" charset="0"/>
              </a:rPr>
              <a:t>webpage</a:t>
            </a:r>
            <a:endParaRPr lang="en-GB" dirty="0" smtClean="0">
              <a:latin typeface="SassoonPrimary" panose="020B0500000000000000" pitchFamily="34" charset="0"/>
            </a:endParaRPr>
          </a:p>
          <a:p>
            <a:r>
              <a:rPr lang="en-GB" dirty="0" smtClean="0">
                <a:latin typeface="SassoonPrimary" panose="020B0500000000000000" pitchFamily="34" charset="0"/>
              </a:rPr>
              <a:t>- Cracking Comprehension scheme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- Reading Comprehension tests </a:t>
            </a:r>
            <a:endParaRPr lang="en-GB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7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2651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1" y="2095500"/>
            <a:ext cx="3362325" cy="476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3366" y="1871768"/>
            <a:ext cx="6587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SassoonPrimary" panose="020B0500000000000000" pitchFamily="34" charset="0"/>
              </a:rPr>
              <a:t>You may have heard your child using the term ‘Reading VIPERS’ and wondered what snakes have to do with reading! This is a mnemonic we use at school to cover the key comprehension skills that we teach as part of the National Curriculum.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3366" y="331632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SassoonPrimary" panose="020B0500000000000000" pitchFamily="34" charset="0"/>
              </a:rPr>
              <a:t>We use the term ‘Reading VIPERS’ to encourage children to actively think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about the comprehension skills they are using when they read. These are: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V - Vocabulary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I - Infer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P - Predict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E - Explain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R - Retrieve</a:t>
            </a:r>
          </a:p>
          <a:p>
            <a:r>
              <a:rPr lang="en-GB" dirty="0" smtClean="0">
                <a:latin typeface="SassoonPrimary" panose="020B0500000000000000" pitchFamily="34" charset="0"/>
              </a:rPr>
              <a:t>S - Summarise (KS2)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30094" y="4311677"/>
            <a:ext cx="3973484" cy="2466915"/>
          </a:xfrm>
          <a:prstGeom prst="ellipse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SassoonPrimary" panose="020B0500000000000000" pitchFamily="34" charset="0"/>
              </a:rPr>
              <a:t>Comprehension lessons are teacher led and focus on teaching the skill of reading through discussion of skills and teacher modelling. 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81" y="1398394"/>
            <a:ext cx="314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SassoonPrimary" panose="020B0500000000000000" pitchFamily="34" charset="0"/>
              </a:rPr>
              <a:t>Whole Class Reading</a:t>
            </a:r>
            <a:endParaRPr lang="en-GB" sz="2400" u="sng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7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2311" y="2244128"/>
            <a:ext cx="83782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Practical session.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Whole Class Reading session.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8793" y="4157454"/>
            <a:ext cx="3801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SassoonPrimary" panose="020B0500000000000000" pitchFamily="34" charset="0"/>
              </a:rPr>
              <a:t>What is choral? </a:t>
            </a:r>
          </a:p>
          <a:p>
            <a:endParaRPr lang="en-GB" sz="2800" dirty="0" smtClean="0">
              <a:solidFill>
                <a:srgbClr val="00B050"/>
              </a:solidFill>
              <a:latin typeface="SassoonPrimary" panose="020B0500000000000000" pitchFamily="34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SassoonPrimary" panose="020B0500000000000000" pitchFamily="34" charset="0"/>
              </a:rPr>
              <a:t>What is echo? </a:t>
            </a:r>
          </a:p>
          <a:p>
            <a:endParaRPr lang="en-GB" sz="2800" dirty="0">
              <a:solidFill>
                <a:srgbClr val="00B050"/>
              </a:solidFill>
              <a:latin typeface="SassoonPrimary" panose="020B0500000000000000" pitchFamily="34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SassoonPrimary" panose="020B0500000000000000" pitchFamily="34" charset="0"/>
              </a:rPr>
              <a:t>What is jump in? </a:t>
            </a:r>
            <a:endParaRPr lang="en-GB" sz="2800" dirty="0">
              <a:solidFill>
                <a:srgbClr val="00B050"/>
              </a:solidFill>
              <a:latin typeface="SassoonPrimary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217" y="4319095"/>
            <a:ext cx="3723443" cy="20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2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7860"/>
          <a:stretch/>
        </p:blipFill>
        <p:spPr>
          <a:xfrm>
            <a:off x="1384661" y="190613"/>
            <a:ext cx="8185185" cy="58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374"/>
          <a:stretch/>
        </p:blipFill>
        <p:spPr>
          <a:xfrm>
            <a:off x="2077119" y="574766"/>
            <a:ext cx="8699738" cy="58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149" y="109673"/>
            <a:ext cx="7456987" cy="62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853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SassoonPrimary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Wallis</dc:creator>
  <cp:lastModifiedBy>Kate Wallis</cp:lastModifiedBy>
  <cp:revision>10</cp:revision>
  <dcterms:created xsi:type="dcterms:W3CDTF">2022-11-11T15:47:48Z</dcterms:created>
  <dcterms:modified xsi:type="dcterms:W3CDTF">2022-11-15T11:00:40Z</dcterms:modified>
</cp:coreProperties>
</file>