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67" r:id="rId11"/>
  </p:sldIdLst>
  <p:sldSz cx="9144000" cy="6858000" type="screen4x3"/>
  <p:notesSz cx="6858000" cy="9144000"/>
  <p:embeddedFontLst>
    <p:embeddedFont>
      <p:font typeface="Twinkl" panose="020B060402020202020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8B5D"/>
    <a:srgbClr val="7868AC"/>
    <a:srgbClr val="009640"/>
    <a:srgbClr val="CC4794"/>
    <a:srgbClr val="0076B0"/>
    <a:srgbClr val="25B7BC"/>
    <a:srgbClr val="85BD33"/>
    <a:srgbClr val="E6E6E6"/>
    <a:srgbClr val="F9B000"/>
    <a:srgbClr val="E951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78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21/01/2024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21/01/2024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grammar/word-classes-grammar-vocabulary-grammar-and-punctuation-english-key-stage-1-year-1-year-2/conjunctions-word-classes-grammar-vocabulary-grammar-and-punctuation-english-key-stage-1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grammar/word-classes-grammar-vocabulary-grammar-and-punctuation-english-key-stage-1-year-1-year-2/conjunctions-word-classes-grammar-vocabulary-grammar-and-punctuation-english-key-stage-1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155862" y="5820874"/>
            <a:ext cx="1440181" cy="1037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1620804A-4D3D-477A-80B6-D208673C8E0B}"/>
              </a:ext>
            </a:extLst>
          </p:cNvPr>
          <p:cNvSpPr/>
          <p:nvPr userDrawn="1"/>
        </p:nvSpPr>
        <p:spPr>
          <a:xfrm>
            <a:off x="155862" y="5820874"/>
            <a:ext cx="1440181" cy="1037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>
                <a:solidFill>
                  <a:srgbClr val="E9516C"/>
                </a:solidFill>
                <a:latin typeface="+mn-lt"/>
              </a:rPr>
              <a:t>and</a:t>
            </a:r>
            <a:endParaRPr lang="en-GB" sz="3600" dirty="0">
              <a:solidFill>
                <a:srgbClr val="E9516C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2938" y="1369272"/>
            <a:ext cx="7708591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GB" dirty="0"/>
              <a:t>There are two types of </a:t>
            </a:r>
            <a:r>
              <a:rPr lang="en-GB" b="1" dirty="0"/>
              <a:t>conjunction</a:t>
            </a:r>
            <a:r>
              <a:rPr lang="en-GB" dirty="0"/>
              <a:t>: co-ordinating conjunctions and subordinating conjunctions. The conjunction ‘</a:t>
            </a:r>
            <a:r>
              <a:rPr lang="en-GB" b="1" dirty="0">
                <a:solidFill>
                  <a:srgbClr val="E9516C"/>
                </a:solidFill>
              </a:rPr>
              <a:t>and</a:t>
            </a:r>
            <a:r>
              <a:rPr lang="en-GB" dirty="0"/>
              <a:t>’ is used in a sentence to join or link words, phrases or clauses together. It is a co-ordinating conjunction that can make a compound sentence.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C7AD7C5-5BA9-4BEF-ADBB-01DDC5B13BE8}"/>
              </a:ext>
            </a:extLst>
          </p:cNvPr>
          <p:cNvGrpSpPr/>
          <p:nvPr/>
        </p:nvGrpSpPr>
        <p:grpSpPr>
          <a:xfrm>
            <a:off x="620785" y="2634143"/>
            <a:ext cx="2491531" cy="3638421"/>
            <a:chOff x="620785" y="2634143"/>
            <a:chExt cx="2491531" cy="363842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C70411C-2D4A-4BE5-B377-9C3AC042CB01}"/>
                </a:ext>
              </a:extLst>
            </p:cNvPr>
            <p:cNvSpPr/>
            <p:nvPr/>
          </p:nvSpPr>
          <p:spPr>
            <a:xfrm>
              <a:off x="620785" y="2634143"/>
              <a:ext cx="2491531" cy="3638421"/>
            </a:xfrm>
            <a:prstGeom prst="roundRect">
              <a:avLst>
                <a:gd name="adj" fmla="val 6451"/>
              </a:avLst>
            </a:prstGeom>
            <a:solidFill>
              <a:schemeClr val="bg1"/>
            </a:solidFill>
            <a:ln w="38100">
              <a:solidFill>
                <a:srgbClr val="E951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b"/>
            <a:lstStyle/>
            <a:p>
              <a:pPr algn="ctr"/>
              <a:r>
                <a:rPr lang="en-GB" dirty="0" err="1">
                  <a:solidFill>
                    <a:sysClr val="windowText" lastClr="000000"/>
                  </a:solidFill>
                </a:rPr>
                <a:t>Romario</a:t>
              </a:r>
              <a:r>
                <a:rPr lang="en-GB" dirty="0">
                  <a:solidFill>
                    <a:sysClr val="windowText" lastClr="000000"/>
                  </a:solidFill>
                </a:rPr>
                <a:t> mowed the grass </a:t>
              </a:r>
              <a:r>
                <a:rPr lang="en-GB" b="1" dirty="0">
                  <a:solidFill>
                    <a:srgbClr val="E9516C"/>
                  </a:solidFill>
                </a:rPr>
                <a:t>and</a:t>
              </a:r>
              <a:r>
                <a:rPr lang="en-GB" dirty="0">
                  <a:solidFill>
                    <a:sysClr val="windowText" lastClr="000000"/>
                  </a:solidFill>
                </a:rPr>
                <a:t> his friends </a:t>
              </a:r>
            </a:p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helped him.</a:t>
              </a:r>
              <a:endParaRPr lang="en-AU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B0C7948-CC27-4828-B3E2-597F90F63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606" y="3112032"/>
              <a:ext cx="1510144" cy="168527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CF31398-F168-449A-B8F6-AD6775933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1348" y="3926047"/>
              <a:ext cx="1075497" cy="1113446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B5120B2-282B-4EFE-9B75-636B5D90DC30}"/>
              </a:ext>
            </a:extLst>
          </p:cNvPr>
          <p:cNvGrpSpPr/>
          <p:nvPr/>
        </p:nvGrpSpPr>
        <p:grpSpPr>
          <a:xfrm>
            <a:off x="3321469" y="2634143"/>
            <a:ext cx="2491531" cy="3638421"/>
            <a:chOff x="3321469" y="2634143"/>
            <a:chExt cx="2491531" cy="363842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4081829-B42A-4529-89EB-1A54D06EB977}"/>
                </a:ext>
              </a:extLst>
            </p:cNvPr>
            <p:cNvSpPr/>
            <p:nvPr/>
          </p:nvSpPr>
          <p:spPr>
            <a:xfrm>
              <a:off x="3321469" y="2634143"/>
              <a:ext cx="2491531" cy="3638421"/>
            </a:xfrm>
            <a:prstGeom prst="roundRect">
              <a:avLst>
                <a:gd name="adj" fmla="val 6451"/>
              </a:avLst>
            </a:prstGeom>
            <a:solidFill>
              <a:schemeClr val="bg1"/>
            </a:solidFill>
            <a:ln w="38100">
              <a:solidFill>
                <a:srgbClr val="E951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b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I like to play tennis </a:t>
              </a:r>
              <a:r>
                <a:rPr lang="en-GB" b="1" dirty="0">
                  <a:solidFill>
                    <a:srgbClr val="E9516C"/>
                  </a:solidFill>
                </a:rPr>
                <a:t>and</a:t>
              </a:r>
              <a:r>
                <a:rPr lang="en-GB" dirty="0">
                  <a:solidFill>
                    <a:sysClr val="windowText" lastClr="000000"/>
                  </a:solidFill>
                </a:rPr>
                <a:t> I love to walk my dog.</a:t>
              </a:r>
              <a:endParaRPr lang="en-AU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341E261-B83E-467B-980B-F822EB8B6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0268" y="2850780"/>
              <a:ext cx="1696132" cy="229167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C9B33C8-D79B-47FA-B9A5-5712E9B703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42"/>
            <a:stretch/>
          </p:blipFill>
          <p:spPr>
            <a:xfrm>
              <a:off x="3346636" y="4039128"/>
              <a:ext cx="693631" cy="124667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8570E87-C90B-41C7-926D-F645EEDB2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2451" y="4530338"/>
              <a:ext cx="198542" cy="196667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90CDE13-9D14-458C-B453-E25CE3DE0537}"/>
              </a:ext>
            </a:extLst>
          </p:cNvPr>
          <p:cNvGrpSpPr/>
          <p:nvPr/>
        </p:nvGrpSpPr>
        <p:grpSpPr>
          <a:xfrm>
            <a:off x="6022153" y="2634143"/>
            <a:ext cx="2491531" cy="3638421"/>
            <a:chOff x="6022153" y="2634143"/>
            <a:chExt cx="2491531" cy="363842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421FBA8-3FDA-4537-AC69-CF0239A5DF00}"/>
                </a:ext>
              </a:extLst>
            </p:cNvPr>
            <p:cNvSpPr/>
            <p:nvPr/>
          </p:nvSpPr>
          <p:spPr>
            <a:xfrm>
              <a:off x="6022153" y="2634143"/>
              <a:ext cx="2491531" cy="3638421"/>
            </a:xfrm>
            <a:prstGeom prst="roundRect">
              <a:avLst>
                <a:gd name="adj" fmla="val 6451"/>
              </a:avLst>
            </a:prstGeom>
            <a:solidFill>
              <a:schemeClr val="bg1"/>
            </a:solidFill>
            <a:ln w="38100">
              <a:solidFill>
                <a:srgbClr val="E951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8000" bIns="0" rtlCol="0" anchor="b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Danni will be eating doughnuts </a:t>
              </a:r>
              <a:r>
                <a:rPr lang="en-GB" b="1" dirty="0">
                  <a:solidFill>
                    <a:srgbClr val="E9516C"/>
                  </a:solidFill>
                </a:rPr>
                <a:t>and</a:t>
              </a:r>
              <a:r>
                <a:rPr lang="en-GB" dirty="0">
                  <a:solidFill>
                    <a:sysClr val="windowText" lastClr="000000"/>
                  </a:solidFill>
                </a:rPr>
                <a:t> she will be drinking a milkshake.</a:t>
              </a:r>
              <a:endParaRPr lang="en-AU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6AEA419-AAFF-4AB7-9BD2-02145ED08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6208" y="3173286"/>
              <a:ext cx="974897" cy="173168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6697EED-2BD3-4AAB-8D2F-012522F56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5428" y="4272244"/>
              <a:ext cx="1048881" cy="6691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>
                <a:solidFill>
                  <a:srgbClr val="F08215"/>
                </a:solidFill>
                <a:latin typeface="+mn-lt"/>
              </a:rPr>
              <a:t>but</a:t>
            </a:r>
            <a:endParaRPr lang="en-GB" sz="3600" dirty="0">
              <a:solidFill>
                <a:srgbClr val="F08215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2938" y="1369272"/>
            <a:ext cx="7708591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GB" dirty="0"/>
              <a:t>There are two types of </a:t>
            </a:r>
            <a:r>
              <a:rPr lang="en-GB" b="1" dirty="0"/>
              <a:t>conjunction</a:t>
            </a:r>
            <a:r>
              <a:rPr lang="en-GB" dirty="0"/>
              <a:t>: co-ordinating conjunctions and subordinating conjunctions. The conjunction ‘</a:t>
            </a:r>
            <a:r>
              <a:rPr lang="en-GB" b="1" dirty="0">
                <a:solidFill>
                  <a:srgbClr val="F08215"/>
                </a:solidFill>
              </a:rPr>
              <a:t>but</a:t>
            </a:r>
            <a:r>
              <a:rPr lang="en-GB" dirty="0"/>
              <a:t>’ is used in a sentence to join or link words, phrases or clauses together. It is a co-ordinating conjunction that can make a compound sentence.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232DB9A-8679-4193-9101-B937A69DC9BC}"/>
              </a:ext>
            </a:extLst>
          </p:cNvPr>
          <p:cNvGrpSpPr/>
          <p:nvPr/>
        </p:nvGrpSpPr>
        <p:grpSpPr>
          <a:xfrm>
            <a:off x="620785" y="2634143"/>
            <a:ext cx="2491531" cy="3638421"/>
            <a:chOff x="620785" y="2634143"/>
            <a:chExt cx="2491531" cy="363842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C70411C-2D4A-4BE5-B377-9C3AC042CB01}"/>
                </a:ext>
              </a:extLst>
            </p:cNvPr>
            <p:cNvSpPr/>
            <p:nvPr/>
          </p:nvSpPr>
          <p:spPr>
            <a:xfrm>
              <a:off x="620785" y="2634143"/>
              <a:ext cx="2491531" cy="3638421"/>
            </a:xfrm>
            <a:prstGeom prst="roundRect">
              <a:avLst>
                <a:gd name="adj" fmla="val 6451"/>
              </a:avLst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b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James needed to wear sun cream </a:t>
              </a:r>
              <a:r>
                <a:rPr lang="en-GB" b="1" dirty="0">
                  <a:solidFill>
                    <a:srgbClr val="F08215"/>
                  </a:solidFill>
                </a:rPr>
                <a:t>but</a:t>
              </a:r>
              <a:r>
                <a:rPr lang="en-GB" dirty="0">
                  <a:solidFill>
                    <a:sysClr val="windowText" lastClr="000000"/>
                  </a:solidFill>
                </a:rPr>
                <a:t> he had forgotten to pack it. </a:t>
              </a:r>
              <a:endParaRPr lang="en-AU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161AC6D-0AD0-4DDD-8CD3-E6CA92AD2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1034" y="2835478"/>
              <a:ext cx="751031" cy="2093053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E113F2-1478-426E-A2E2-F4701441C7B3}"/>
              </a:ext>
            </a:extLst>
          </p:cNvPr>
          <p:cNvGrpSpPr/>
          <p:nvPr/>
        </p:nvGrpSpPr>
        <p:grpSpPr>
          <a:xfrm>
            <a:off x="3321469" y="2634143"/>
            <a:ext cx="2491531" cy="3638421"/>
            <a:chOff x="3321469" y="2634143"/>
            <a:chExt cx="2491531" cy="363842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4081829-B42A-4529-89EB-1A54D06EB977}"/>
                </a:ext>
              </a:extLst>
            </p:cNvPr>
            <p:cNvSpPr/>
            <p:nvPr/>
          </p:nvSpPr>
          <p:spPr>
            <a:xfrm>
              <a:off x="3321469" y="2634143"/>
              <a:ext cx="2491531" cy="3638421"/>
            </a:xfrm>
            <a:prstGeom prst="roundRect">
              <a:avLst>
                <a:gd name="adj" fmla="val 6451"/>
              </a:avLst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b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She likes apples </a:t>
              </a:r>
              <a:r>
                <a:rPr lang="en-GB" b="1" dirty="0">
                  <a:solidFill>
                    <a:srgbClr val="F08215"/>
                  </a:solidFill>
                </a:rPr>
                <a:t>but</a:t>
              </a:r>
              <a:r>
                <a:rPr lang="en-GB" dirty="0">
                  <a:solidFill>
                    <a:sysClr val="windowText" lastClr="000000"/>
                  </a:solidFill>
                </a:rPr>
                <a:t> she doesn’t like pears.</a:t>
              </a:r>
              <a:endParaRPr lang="en-AU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201A551-7AE5-4045-B2A5-6BE386581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39302">
              <a:off x="3494439" y="2936216"/>
              <a:ext cx="1174889" cy="124591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C1BCF35-85BD-475A-AF54-BBF2F7C91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5773">
              <a:off x="4370179" y="3749775"/>
              <a:ext cx="1336822" cy="1631561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52E6309-3B19-478A-9A80-C6A063FC7E93}"/>
              </a:ext>
            </a:extLst>
          </p:cNvPr>
          <p:cNvGrpSpPr/>
          <p:nvPr/>
        </p:nvGrpSpPr>
        <p:grpSpPr>
          <a:xfrm>
            <a:off x="6022153" y="2634143"/>
            <a:ext cx="2491531" cy="3638421"/>
            <a:chOff x="6022153" y="2634143"/>
            <a:chExt cx="2491531" cy="363842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421FBA8-3FDA-4537-AC69-CF0239A5DF00}"/>
                </a:ext>
              </a:extLst>
            </p:cNvPr>
            <p:cNvSpPr/>
            <p:nvPr/>
          </p:nvSpPr>
          <p:spPr>
            <a:xfrm>
              <a:off x="6022153" y="2634143"/>
              <a:ext cx="2491531" cy="3638421"/>
            </a:xfrm>
            <a:prstGeom prst="roundRect">
              <a:avLst>
                <a:gd name="adj" fmla="val 6451"/>
              </a:avLst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8000" bIns="0" rtlCol="0" anchor="b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The tiger was hungry </a:t>
              </a:r>
              <a:r>
                <a:rPr lang="en-GB" b="1" dirty="0">
                  <a:solidFill>
                    <a:srgbClr val="F08215"/>
                  </a:solidFill>
                </a:rPr>
                <a:t>but</a:t>
              </a:r>
              <a:r>
                <a:rPr lang="en-GB" dirty="0">
                  <a:solidFill>
                    <a:sysClr val="windowText" lastClr="000000"/>
                  </a:solidFill>
                </a:rPr>
                <a:t> he was too tired to hunt. </a:t>
              </a:r>
              <a:endParaRPr lang="en-AU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A530757-D51C-40E3-B02D-CCE0FEE702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90" r="-1"/>
            <a:stretch/>
          </p:blipFill>
          <p:spPr>
            <a:xfrm>
              <a:off x="6048463" y="3053593"/>
              <a:ext cx="2217144" cy="21716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230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>
                <a:solidFill>
                  <a:srgbClr val="85BD33"/>
                </a:solidFill>
                <a:latin typeface="+mn-lt"/>
              </a:rPr>
              <a:t>or</a:t>
            </a:r>
            <a:endParaRPr lang="en-GB" sz="3600" dirty="0">
              <a:solidFill>
                <a:srgbClr val="85BD33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2938" y="1369272"/>
            <a:ext cx="7708591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GB" dirty="0"/>
              <a:t>There are two types of </a:t>
            </a:r>
            <a:r>
              <a:rPr lang="en-GB" b="1" dirty="0"/>
              <a:t>conjunction</a:t>
            </a:r>
            <a:r>
              <a:rPr lang="en-GB" dirty="0"/>
              <a:t>: co-ordinating conjunctions and subordinating conjunctions. The conjunction ‘</a:t>
            </a:r>
            <a:r>
              <a:rPr lang="en-GB" b="1" dirty="0">
                <a:solidFill>
                  <a:srgbClr val="85BD33"/>
                </a:solidFill>
              </a:rPr>
              <a:t>or</a:t>
            </a:r>
            <a:r>
              <a:rPr lang="en-GB" dirty="0"/>
              <a:t>’ is used in a sentence to join or link words, phrases or clauses together. It is a co-ordinating conjunction that can make a compound sentence.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EE2C8C-0F2B-4E4A-9AE5-1124CF3D75FC}"/>
              </a:ext>
            </a:extLst>
          </p:cNvPr>
          <p:cNvGrpSpPr/>
          <p:nvPr/>
        </p:nvGrpSpPr>
        <p:grpSpPr>
          <a:xfrm>
            <a:off x="620785" y="2634143"/>
            <a:ext cx="2491531" cy="3638421"/>
            <a:chOff x="620785" y="2634143"/>
            <a:chExt cx="2491531" cy="363842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C70411C-2D4A-4BE5-B377-9C3AC042CB01}"/>
                </a:ext>
              </a:extLst>
            </p:cNvPr>
            <p:cNvSpPr/>
            <p:nvPr/>
          </p:nvSpPr>
          <p:spPr>
            <a:xfrm>
              <a:off x="620785" y="2634143"/>
              <a:ext cx="2491531" cy="3638421"/>
            </a:xfrm>
            <a:prstGeom prst="roundRect">
              <a:avLst>
                <a:gd name="adj" fmla="val 6451"/>
              </a:avLst>
            </a:pr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b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Would you like a cheese </a:t>
              </a:r>
              <a:r>
                <a:rPr lang="en-GB" b="1" dirty="0">
                  <a:solidFill>
                    <a:srgbClr val="85BD33"/>
                  </a:solidFill>
                </a:rPr>
                <a:t>or</a:t>
              </a:r>
              <a:r>
                <a:rPr lang="en-GB" dirty="0">
                  <a:solidFill>
                    <a:sysClr val="windowText" lastClr="000000"/>
                  </a:solidFill>
                </a:rPr>
                <a:t> would you like a ham sandwich?</a:t>
              </a:r>
              <a:endParaRPr lang="en-AU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74E89CF-C667-401A-8550-C70125CDF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4496" y="2862400"/>
              <a:ext cx="1370322" cy="103632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303474C-C6E9-4884-ADA6-E53F6D12F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0446">
              <a:off x="1465101" y="3986733"/>
              <a:ext cx="1479435" cy="1116511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8933C7F-D420-4D98-B8D2-8AAEAEB2F248}"/>
              </a:ext>
            </a:extLst>
          </p:cNvPr>
          <p:cNvGrpSpPr/>
          <p:nvPr/>
        </p:nvGrpSpPr>
        <p:grpSpPr>
          <a:xfrm>
            <a:off x="3321469" y="2634143"/>
            <a:ext cx="2491531" cy="3638421"/>
            <a:chOff x="3321469" y="2634143"/>
            <a:chExt cx="2491531" cy="363842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4081829-B42A-4529-89EB-1A54D06EB977}"/>
                </a:ext>
              </a:extLst>
            </p:cNvPr>
            <p:cNvSpPr/>
            <p:nvPr/>
          </p:nvSpPr>
          <p:spPr>
            <a:xfrm>
              <a:off x="3321469" y="2634143"/>
              <a:ext cx="2491531" cy="3638421"/>
            </a:xfrm>
            <a:prstGeom prst="roundRect">
              <a:avLst>
                <a:gd name="adj" fmla="val 6451"/>
              </a:avLst>
            </a:pr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b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Nikita would love a pet dog </a:t>
              </a:r>
              <a:r>
                <a:rPr lang="en-GB" b="1" dirty="0">
                  <a:solidFill>
                    <a:srgbClr val="85BD33"/>
                  </a:solidFill>
                </a:rPr>
                <a:t>or</a:t>
              </a:r>
              <a:r>
                <a:rPr lang="en-GB" dirty="0">
                  <a:solidFill>
                    <a:sysClr val="windowText" lastClr="000000"/>
                  </a:solidFill>
                </a:rPr>
                <a:t> she might like a pet cat.</a:t>
              </a:r>
              <a:endParaRPr lang="en-AU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BCD8EE7-AA75-4481-8F3C-59425FB3B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849" y="3586101"/>
              <a:ext cx="1188601" cy="16051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120EC33-91F8-408D-ABA9-389B25935E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94"/>
            <a:stretch/>
          </p:blipFill>
          <p:spPr>
            <a:xfrm>
              <a:off x="3346636" y="2772224"/>
              <a:ext cx="1250380" cy="1681755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99FF639-801C-4CEA-A72E-DE1D6751D7CE}"/>
              </a:ext>
            </a:extLst>
          </p:cNvPr>
          <p:cNvGrpSpPr/>
          <p:nvPr/>
        </p:nvGrpSpPr>
        <p:grpSpPr>
          <a:xfrm>
            <a:off x="6022153" y="2634143"/>
            <a:ext cx="2491531" cy="3638421"/>
            <a:chOff x="6022153" y="2634143"/>
            <a:chExt cx="2491531" cy="363842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421FBA8-3FDA-4537-AC69-CF0239A5DF00}"/>
                </a:ext>
              </a:extLst>
            </p:cNvPr>
            <p:cNvSpPr/>
            <p:nvPr/>
          </p:nvSpPr>
          <p:spPr>
            <a:xfrm>
              <a:off x="6022153" y="2634143"/>
              <a:ext cx="2491531" cy="3638421"/>
            </a:xfrm>
            <a:prstGeom prst="roundRect">
              <a:avLst>
                <a:gd name="adj" fmla="val 6451"/>
              </a:avLst>
            </a:pr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8000" bIns="108000" rtlCol="0" anchor="b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Noah could win the skipping race </a:t>
              </a:r>
              <a:r>
                <a:rPr lang="en-GB" b="1" dirty="0">
                  <a:solidFill>
                    <a:srgbClr val="85BD33"/>
                  </a:solidFill>
                </a:rPr>
                <a:t>or</a:t>
              </a:r>
              <a:r>
                <a:rPr lang="en-GB" dirty="0">
                  <a:solidFill>
                    <a:sysClr val="windowText" lastClr="000000"/>
                  </a:solidFill>
                </a:rPr>
                <a:t> Barnaby might win. </a:t>
              </a:r>
              <a:endParaRPr lang="en-AU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D3F7688-0F00-4B02-81BA-12576F7A9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5180" y="2986480"/>
              <a:ext cx="1085476" cy="2126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844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>
                <a:solidFill>
                  <a:srgbClr val="25B7BC"/>
                </a:solidFill>
                <a:latin typeface="+mn-lt"/>
              </a:rPr>
              <a:t>when</a:t>
            </a:r>
            <a:endParaRPr lang="en-GB" sz="3600" dirty="0">
              <a:solidFill>
                <a:srgbClr val="25B7BC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2938" y="1369272"/>
            <a:ext cx="7708591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GB" dirty="0"/>
              <a:t>There are two types of </a:t>
            </a:r>
            <a:r>
              <a:rPr lang="en-GB" b="1" dirty="0"/>
              <a:t>conjunction</a:t>
            </a:r>
            <a:r>
              <a:rPr lang="en-GB" dirty="0"/>
              <a:t>: co-ordinating conjunctions and subordinating conjunctions. The conjunction ‘</a:t>
            </a:r>
            <a:r>
              <a:rPr lang="en-GB" b="1" dirty="0">
                <a:solidFill>
                  <a:srgbClr val="25B7BC"/>
                </a:solidFill>
              </a:rPr>
              <a:t>when</a:t>
            </a:r>
            <a:r>
              <a:rPr lang="en-GB" dirty="0"/>
              <a:t>’ can be used in the middle or at the beginning of a sentence to join two phrases or clauses. It is a subordinating conjunction that can make a complex sentence.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76EEC0-93E4-49F2-A524-93C5F935D5E4}"/>
              </a:ext>
            </a:extLst>
          </p:cNvPr>
          <p:cNvGrpSpPr/>
          <p:nvPr/>
        </p:nvGrpSpPr>
        <p:grpSpPr>
          <a:xfrm>
            <a:off x="620785" y="2634143"/>
            <a:ext cx="2491531" cy="3638421"/>
            <a:chOff x="620785" y="2634143"/>
            <a:chExt cx="2491531" cy="363842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C70411C-2D4A-4BE5-B377-9C3AC042CB01}"/>
                </a:ext>
              </a:extLst>
            </p:cNvPr>
            <p:cNvSpPr/>
            <p:nvPr/>
          </p:nvSpPr>
          <p:spPr>
            <a:xfrm>
              <a:off x="620785" y="2634143"/>
              <a:ext cx="2491531" cy="3638421"/>
            </a:xfrm>
            <a:prstGeom prst="roundRect">
              <a:avLst>
                <a:gd name="adj" fmla="val 6451"/>
              </a:avLst>
            </a:prstGeom>
            <a:solidFill>
              <a:schemeClr val="bg1"/>
            </a:solidFill>
            <a:ln w="38100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36000" rtlCol="0" anchor="b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You can have a sticker </a:t>
              </a:r>
              <a:r>
                <a:rPr lang="en-GB" b="1" dirty="0">
                  <a:solidFill>
                    <a:srgbClr val="25B7BC"/>
                  </a:solidFill>
                </a:rPr>
                <a:t>when</a:t>
              </a:r>
              <a:r>
                <a:rPr lang="en-GB" dirty="0">
                  <a:solidFill>
                    <a:sysClr val="windowText" lastClr="000000"/>
                  </a:solidFill>
                </a:rPr>
                <a:t> you have tried your best. </a:t>
              </a:r>
              <a:endParaRPr lang="en-AU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DF0143F-AF10-4F94-B268-2F6138D46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0735">
              <a:off x="1006917" y="3153502"/>
              <a:ext cx="1719263" cy="1652339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38A10AD-0A10-4450-B98D-C8EEAC6A248B}"/>
              </a:ext>
            </a:extLst>
          </p:cNvPr>
          <p:cNvGrpSpPr/>
          <p:nvPr/>
        </p:nvGrpSpPr>
        <p:grpSpPr>
          <a:xfrm>
            <a:off x="3321469" y="2634143"/>
            <a:ext cx="2491531" cy="3638421"/>
            <a:chOff x="3321469" y="2634143"/>
            <a:chExt cx="2491531" cy="363842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4081829-B42A-4529-89EB-1A54D06EB977}"/>
                </a:ext>
              </a:extLst>
            </p:cNvPr>
            <p:cNvSpPr/>
            <p:nvPr/>
          </p:nvSpPr>
          <p:spPr>
            <a:xfrm>
              <a:off x="3321469" y="2634143"/>
              <a:ext cx="2491531" cy="3638421"/>
            </a:xfrm>
            <a:prstGeom prst="roundRect">
              <a:avLst>
                <a:gd name="adj" fmla="val 6451"/>
              </a:avLst>
            </a:prstGeom>
            <a:solidFill>
              <a:schemeClr val="bg1"/>
            </a:solidFill>
            <a:ln w="38100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36000" rtlCol="0" anchor="b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Cheng was happy </a:t>
              </a:r>
              <a:r>
                <a:rPr lang="en-GB" b="1" dirty="0">
                  <a:solidFill>
                    <a:srgbClr val="25B7BC"/>
                  </a:solidFill>
                </a:rPr>
                <a:t>when</a:t>
              </a:r>
              <a:r>
                <a:rPr lang="en-GB" dirty="0">
                  <a:solidFill>
                    <a:sysClr val="windowText" lastClr="000000"/>
                  </a:solidFill>
                </a:rPr>
                <a:t> his family surprised him.</a:t>
              </a:r>
              <a:endParaRPr lang="en-AU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2A3D2A8-8BAB-4C3A-A16C-FCCDDAFE0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9215" y="2768368"/>
              <a:ext cx="1392004" cy="2608975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819CDC-95CC-4AF8-B870-98685518A055}"/>
              </a:ext>
            </a:extLst>
          </p:cNvPr>
          <p:cNvGrpSpPr/>
          <p:nvPr/>
        </p:nvGrpSpPr>
        <p:grpSpPr>
          <a:xfrm>
            <a:off x="6022153" y="2634143"/>
            <a:ext cx="2491531" cy="3638421"/>
            <a:chOff x="6022153" y="2634143"/>
            <a:chExt cx="2491531" cy="363842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421FBA8-3FDA-4537-AC69-CF0239A5DF00}"/>
                </a:ext>
              </a:extLst>
            </p:cNvPr>
            <p:cNvSpPr/>
            <p:nvPr/>
          </p:nvSpPr>
          <p:spPr>
            <a:xfrm>
              <a:off x="6022153" y="2634143"/>
              <a:ext cx="2491531" cy="3638421"/>
            </a:xfrm>
            <a:prstGeom prst="roundRect">
              <a:avLst>
                <a:gd name="adj" fmla="val 6451"/>
              </a:avLst>
            </a:prstGeom>
            <a:solidFill>
              <a:schemeClr val="bg1"/>
            </a:solidFill>
            <a:ln w="38100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8000" bIns="36000" rtlCol="0" anchor="b"/>
            <a:lstStyle/>
            <a:p>
              <a:pPr algn="ctr"/>
              <a:r>
                <a:rPr lang="en-GB" b="1" dirty="0">
                  <a:solidFill>
                    <a:srgbClr val="25B7BC"/>
                  </a:solidFill>
                </a:rPr>
                <a:t>When</a:t>
              </a:r>
              <a:r>
                <a:rPr lang="en-GB" dirty="0">
                  <a:solidFill>
                    <a:sysClr val="windowText" lastClr="000000"/>
                  </a:solidFill>
                </a:rPr>
                <a:t> I’ve finished my vegetables, </a:t>
              </a:r>
              <a:br>
                <a:rPr lang="en-GB" dirty="0">
                  <a:solidFill>
                    <a:sysClr val="windowText" lastClr="000000"/>
                  </a:solidFill>
                </a:rPr>
              </a:br>
              <a:r>
                <a:rPr lang="en-GB" dirty="0">
                  <a:solidFill>
                    <a:sysClr val="windowText" lastClr="000000"/>
                  </a:solidFill>
                </a:rPr>
                <a:t>please can I have </a:t>
              </a:r>
              <a:br>
                <a:rPr lang="en-GB" dirty="0">
                  <a:solidFill>
                    <a:sysClr val="windowText" lastClr="000000"/>
                  </a:solidFill>
                </a:rPr>
              </a:br>
              <a:r>
                <a:rPr lang="en-GB" dirty="0">
                  <a:solidFill>
                    <a:sysClr val="windowText" lastClr="000000"/>
                  </a:solidFill>
                </a:rPr>
                <a:t>a pudding?</a:t>
              </a:r>
              <a:endParaRPr lang="en-AU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D3689B1-792A-48B7-A683-9415DADCD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9962" y="3505992"/>
              <a:ext cx="1895912" cy="9473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75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>
                <a:solidFill>
                  <a:srgbClr val="0076B0"/>
                </a:solidFill>
                <a:latin typeface="+mn-lt"/>
              </a:rPr>
              <a:t>that</a:t>
            </a:r>
            <a:endParaRPr lang="en-GB" sz="3600" dirty="0">
              <a:solidFill>
                <a:srgbClr val="0076B0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2938" y="1369272"/>
            <a:ext cx="7708591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GB" dirty="0"/>
              <a:t>There are two types of </a:t>
            </a:r>
            <a:r>
              <a:rPr lang="en-GB" b="1" dirty="0"/>
              <a:t>conjunction</a:t>
            </a:r>
            <a:r>
              <a:rPr lang="en-GB" dirty="0"/>
              <a:t>: co-ordinating conjunctions and subordinating conjunctions. The conjunction ‘</a:t>
            </a:r>
            <a:r>
              <a:rPr lang="en-GB" b="1" dirty="0">
                <a:solidFill>
                  <a:srgbClr val="0076B0"/>
                </a:solidFill>
              </a:rPr>
              <a:t>that</a:t>
            </a:r>
            <a:r>
              <a:rPr lang="en-GB" dirty="0"/>
              <a:t>’ can be used in the middle or at the beginning of a sentence to join two phrases or clauses. It is a subordinating conjunction that can make a complex sentence.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FA049FE-6890-4F30-BB8C-1C0DE8E0BFCB}"/>
              </a:ext>
            </a:extLst>
          </p:cNvPr>
          <p:cNvGrpSpPr/>
          <p:nvPr/>
        </p:nvGrpSpPr>
        <p:grpSpPr>
          <a:xfrm>
            <a:off x="620785" y="2634143"/>
            <a:ext cx="2491531" cy="3638421"/>
            <a:chOff x="620785" y="2634143"/>
            <a:chExt cx="2491531" cy="363842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C70411C-2D4A-4BE5-B377-9C3AC042CB01}"/>
                </a:ext>
              </a:extLst>
            </p:cNvPr>
            <p:cNvSpPr/>
            <p:nvPr/>
          </p:nvSpPr>
          <p:spPr>
            <a:xfrm>
              <a:off x="620785" y="2634143"/>
              <a:ext cx="2491531" cy="3638421"/>
            </a:xfrm>
            <a:prstGeom prst="roundRect">
              <a:avLst>
                <a:gd name="adj" fmla="val 6451"/>
              </a:avLst>
            </a:prstGeom>
            <a:solidFill>
              <a:schemeClr val="bg1"/>
            </a:solidFill>
            <a:ln w="38100">
              <a:solidFill>
                <a:srgbClr val="0076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b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Thomas knows a great game </a:t>
              </a:r>
              <a:r>
                <a:rPr lang="en-GB" b="1" dirty="0">
                  <a:solidFill>
                    <a:srgbClr val="0076B0"/>
                  </a:solidFill>
                </a:rPr>
                <a:t>that</a:t>
              </a:r>
              <a:r>
                <a:rPr lang="en-GB" dirty="0">
                  <a:solidFill>
                    <a:sysClr val="windowText" lastClr="000000"/>
                  </a:solidFill>
                </a:rPr>
                <a:t> he is sure you will like. </a:t>
              </a:r>
              <a:endParaRPr lang="en-AU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D4ECB89-B4C3-4B1D-AC45-BF24C2AC9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180" y="2795389"/>
              <a:ext cx="1561783" cy="2414979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EF5A98C-EA0C-4295-8D20-856021EAAB3C}"/>
              </a:ext>
            </a:extLst>
          </p:cNvPr>
          <p:cNvGrpSpPr/>
          <p:nvPr/>
        </p:nvGrpSpPr>
        <p:grpSpPr>
          <a:xfrm>
            <a:off x="3321469" y="2634143"/>
            <a:ext cx="2491531" cy="3638421"/>
            <a:chOff x="3321469" y="2634143"/>
            <a:chExt cx="2491531" cy="363842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4081829-B42A-4529-89EB-1A54D06EB977}"/>
                </a:ext>
              </a:extLst>
            </p:cNvPr>
            <p:cNvSpPr/>
            <p:nvPr/>
          </p:nvSpPr>
          <p:spPr>
            <a:xfrm>
              <a:off x="3321469" y="2634143"/>
              <a:ext cx="2491531" cy="3638421"/>
            </a:xfrm>
            <a:prstGeom prst="roundRect">
              <a:avLst>
                <a:gd name="adj" fmla="val 6451"/>
              </a:avLst>
            </a:prstGeom>
            <a:solidFill>
              <a:schemeClr val="bg1"/>
            </a:solidFill>
            <a:ln w="38100">
              <a:solidFill>
                <a:srgbClr val="0076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b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George bought a new stationery pack </a:t>
              </a:r>
              <a:r>
                <a:rPr lang="en-GB" b="1" dirty="0">
                  <a:solidFill>
                    <a:srgbClr val="0076B0"/>
                  </a:solidFill>
                </a:rPr>
                <a:t>that</a:t>
              </a:r>
              <a:r>
                <a:rPr lang="en-GB" dirty="0">
                  <a:solidFill>
                    <a:sysClr val="windowText" lastClr="000000"/>
                  </a:solidFill>
                </a:rPr>
                <a:t> would be very useful </a:t>
              </a:r>
            </a:p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at school. </a:t>
              </a:r>
              <a:endParaRPr lang="en-AU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03E1E54-0BDD-4B10-AF72-F8DF8EF15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4431">
              <a:off x="3915294" y="2769155"/>
              <a:ext cx="1303876" cy="2076275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A21EE88-2F96-4B7F-83FB-5C3D7E8CA4E9}"/>
              </a:ext>
            </a:extLst>
          </p:cNvPr>
          <p:cNvGrpSpPr/>
          <p:nvPr/>
        </p:nvGrpSpPr>
        <p:grpSpPr>
          <a:xfrm>
            <a:off x="6022153" y="2634143"/>
            <a:ext cx="2491531" cy="3638421"/>
            <a:chOff x="6022153" y="2634143"/>
            <a:chExt cx="2491531" cy="363842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421FBA8-3FDA-4537-AC69-CF0239A5DF00}"/>
                </a:ext>
              </a:extLst>
            </p:cNvPr>
            <p:cNvSpPr/>
            <p:nvPr/>
          </p:nvSpPr>
          <p:spPr>
            <a:xfrm>
              <a:off x="6022153" y="2634143"/>
              <a:ext cx="2491531" cy="3638421"/>
            </a:xfrm>
            <a:prstGeom prst="roundRect">
              <a:avLst>
                <a:gd name="adj" fmla="val 6451"/>
              </a:avLst>
            </a:prstGeom>
            <a:solidFill>
              <a:schemeClr val="bg1"/>
            </a:solidFill>
            <a:ln w="38100">
              <a:solidFill>
                <a:srgbClr val="0076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8000" bIns="108000" rtlCol="0" anchor="b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I stayed in a </a:t>
              </a:r>
              <a:br>
                <a:rPr lang="en-GB" dirty="0">
                  <a:solidFill>
                    <a:sysClr val="windowText" lastClr="000000"/>
                  </a:solidFill>
                </a:rPr>
              </a:br>
              <a:r>
                <a:rPr lang="en-GB" dirty="0">
                  <a:solidFill>
                    <a:sysClr val="windowText" lastClr="000000"/>
                  </a:solidFill>
                </a:rPr>
                <a:t>great hotel </a:t>
              </a:r>
              <a:r>
                <a:rPr lang="en-GB" b="1" dirty="0">
                  <a:solidFill>
                    <a:srgbClr val="0076B0"/>
                  </a:solidFill>
                </a:rPr>
                <a:t>that</a:t>
              </a:r>
              <a:r>
                <a:rPr lang="en-GB" dirty="0">
                  <a:solidFill>
                    <a:sysClr val="windowText" lastClr="000000"/>
                  </a:solidFill>
                </a:rPr>
                <a:t> </a:t>
              </a:r>
              <a:br>
                <a:rPr lang="en-GB" dirty="0">
                  <a:solidFill>
                    <a:sysClr val="windowText" lastClr="000000"/>
                  </a:solidFill>
                </a:rPr>
              </a:br>
              <a:r>
                <a:rPr lang="en-GB" dirty="0">
                  <a:solidFill>
                    <a:sysClr val="windowText" lastClr="000000"/>
                  </a:solidFill>
                </a:rPr>
                <a:t>had a fabulous swimming pool.</a:t>
              </a:r>
              <a:endParaRPr lang="en-AU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7B586FD-684D-4281-A7BD-1E4E29D4E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6995" y="2743465"/>
              <a:ext cx="1521846" cy="2272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9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>
                <a:solidFill>
                  <a:srgbClr val="CC4794"/>
                </a:solidFill>
                <a:latin typeface="+mn-lt"/>
              </a:rPr>
              <a:t>if</a:t>
            </a:r>
            <a:endParaRPr lang="en-GB" sz="3600" dirty="0">
              <a:solidFill>
                <a:srgbClr val="CC4794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2938" y="1369272"/>
            <a:ext cx="7708591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GB" dirty="0"/>
              <a:t>There are two types of </a:t>
            </a:r>
            <a:r>
              <a:rPr lang="en-GB" b="1" dirty="0"/>
              <a:t>conjunction</a:t>
            </a:r>
            <a:r>
              <a:rPr lang="en-GB" dirty="0"/>
              <a:t>: co-ordinating conjunctions and subordinating conjunctions. The conjunction ‘</a:t>
            </a:r>
            <a:r>
              <a:rPr lang="en-GB" b="1" dirty="0">
                <a:solidFill>
                  <a:srgbClr val="CC4794"/>
                </a:solidFill>
              </a:rPr>
              <a:t>if</a:t>
            </a:r>
            <a:r>
              <a:rPr lang="en-GB" dirty="0"/>
              <a:t>’ can be used in the middle or at the beginning of a sentence to join two phrases or clauses. It is a subordinating conjunction that can make a complex sentence.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DCB6EE-3A03-407A-AB31-7A3AC553AD6A}"/>
              </a:ext>
            </a:extLst>
          </p:cNvPr>
          <p:cNvGrpSpPr/>
          <p:nvPr/>
        </p:nvGrpSpPr>
        <p:grpSpPr>
          <a:xfrm>
            <a:off x="620785" y="2634143"/>
            <a:ext cx="2491531" cy="3638421"/>
            <a:chOff x="620785" y="2634143"/>
            <a:chExt cx="2491531" cy="363842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C70411C-2D4A-4BE5-B377-9C3AC042CB01}"/>
                </a:ext>
              </a:extLst>
            </p:cNvPr>
            <p:cNvSpPr/>
            <p:nvPr/>
          </p:nvSpPr>
          <p:spPr>
            <a:xfrm>
              <a:off x="620785" y="2634143"/>
              <a:ext cx="2491531" cy="3638421"/>
            </a:xfrm>
            <a:prstGeom prst="roundRect">
              <a:avLst>
                <a:gd name="adj" fmla="val 6451"/>
              </a:avLst>
            </a:prstGeom>
            <a:solidFill>
              <a:schemeClr val="bg1"/>
            </a:solidFill>
            <a:ln w="38100">
              <a:solidFill>
                <a:srgbClr val="CC47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b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Put your hand up </a:t>
              </a:r>
              <a:br>
                <a:rPr lang="en-GB" dirty="0">
                  <a:solidFill>
                    <a:sysClr val="windowText" lastClr="000000"/>
                  </a:solidFill>
                </a:rPr>
              </a:br>
              <a:r>
                <a:rPr lang="en-GB" b="1" dirty="0">
                  <a:solidFill>
                    <a:srgbClr val="CC4794"/>
                  </a:solidFill>
                </a:rPr>
                <a:t>if</a:t>
              </a:r>
              <a:r>
                <a:rPr lang="en-GB" dirty="0">
                  <a:solidFill>
                    <a:sysClr val="windowText" lastClr="000000"/>
                  </a:solidFill>
                </a:rPr>
                <a:t> you need me to help you. </a:t>
              </a:r>
              <a:endParaRPr lang="en-AU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E4147A3-9FEF-4191-9F33-A7B734F9B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3137" y="2787797"/>
              <a:ext cx="1622008" cy="2461468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345E7D5-9DCA-4806-83EA-7BA12BB0EC5F}"/>
              </a:ext>
            </a:extLst>
          </p:cNvPr>
          <p:cNvGrpSpPr/>
          <p:nvPr/>
        </p:nvGrpSpPr>
        <p:grpSpPr>
          <a:xfrm>
            <a:off x="3321469" y="2634143"/>
            <a:ext cx="2491531" cy="3638421"/>
            <a:chOff x="3321469" y="2634143"/>
            <a:chExt cx="2491531" cy="363842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4081829-B42A-4529-89EB-1A54D06EB977}"/>
                </a:ext>
              </a:extLst>
            </p:cNvPr>
            <p:cNvSpPr/>
            <p:nvPr/>
          </p:nvSpPr>
          <p:spPr>
            <a:xfrm>
              <a:off x="3321469" y="2634143"/>
              <a:ext cx="2491531" cy="3638421"/>
            </a:xfrm>
            <a:prstGeom prst="roundRect">
              <a:avLst>
                <a:gd name="adj" fmla="val 6451"/>
              </a:avLst>
            </a:prstGeom>
            <a:solidFill>
              <a:schemeClr val="bg1"/>
            </a:solidFill>
            <a:ln w="38100">
              <a:solidFill>
                <a:srgbClr val="CC47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b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The boy was allowed to have a pudding </a:t>
              </a:r>
              <a:r>
                <a:rPr lang="en-GB" b="1" dirty="0">
                  <a:solidFill>
                    <a:srgbClr val="CC4794"/>
                  </a:solidFill>
                </a:rPr>
                <a:t>if</a:t>
              </a:r>
              <a:r>
                <a:rPr lang="en-GB" dirty="0">
                  <a:solidFill>
                    <a:sysClr val="windowText" lastClr="000000"/>
                  </a:solidFill>
                </a:rPr>
                <a:t> he ate all his sprouts.</a:t>
              </a:r>
              <a:endParaRPr lang="en-AU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221154B-7C84-4BBD-99E2-631B91868A05}"/>
                </a:ext>
              </a:extLst>
            </p:cNvPr>
            <p:cNvGrpSpPr/>
            <p:nvPr/>
          </p:nvGrpSpPr>
          <p:grpSpPr>
            <a:xfrm>
              <a:off x="3471513" y="2863297"/>
              <a:ext cx="2208218" cy="2164907"/>
              <a:chOff x="3463124" y="2787797"/>
              <a:chExt cx="2208218" cy="2164907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5865FD2C-D99A-4BDC-B59F-8E5262D960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3124" y="2787797"/>
                <a:ext cx="2208218" cy="2164907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B83ADB-DB2D-49BE-8C5D-038B8B6C8920}"/>
                  </a:ext>
                </a:extLst>
              </p:cNvPr>
              <p:cNvSpPr/>
              <p:nvPr/>
            </p:nvSpPr>
            <p:spPr>
              <a:xfrm>
                <a:off x="3548543" y="4413848"/>
                <a:ext cx="2021747" cy="450530"/>
              </a:xfrm>
              <a:prstGeom prst="rect">
                <a:avLst/>
              </a:prstGeom>
              <a:solidFill>
                <a:srgbClr val="C28B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3C98F6B-C64B-44A9-93D4-BE056A4A7F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0548" y="4188583"/>
                <a:ext cx="1582903" cy="450530"/>
              </a:xfrm>
              <a:prstGeom prst="rect">
                <a:avLst/>
              </a:prstGeom>
            </p:spPr>
          </p:pic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1DA56BE-CC46-48BB-B696-19F9384D3333}"/>
              </a:ext>
            </a:extLst>
          </p:cNvPr>
          <p:cNvGrpSpPr/>
          <p:nvPr/>
        </p:nvGrpSpPr>
        <p:grpSpPr>
          <a:xfrm>
            <a:off x="6022153" y="2634143"/>
            <a:ext cx="2491531" cy="3638421"/>
            <a:chOff x="6022153" y="2634143"/>
            <a:chExt cx="2491531" cy="363842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421FBA8-3FDA-4537-AC69-CF0239A5DF00}"/>
                </a:ext>
              </a:extLst>
            </p:cNvPr>
            <p:cNvSpPr/>
            <p:nvPr/>
          </p:nvSpPr>
          <p:spPr>
            <a:xfrm>
              <a:off x="6022153" y="2634143"/>
              <a:ext cx="2491531" cy="3638421"/>
            </a:xfrm>
            <a:prstGeom prst="roundRect">
              <a:avLst>
                <a:gd name="adj" fmla="val 6451"/>
              </a:avLst>
            </a:prstGeom>
            <a:solidFill>
              <a:schemeClr val="bg1"/>
            </a:solidFill>
            <a:ln w="38100">
              <a:solidFill>
                <a:srgbClr val="CC47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8000" bIns="0" rtlCol="0" anchor="b"/>
            <a:lstStyle/>
            <a:p>
              <a:pPr algn="ctr"/>
              <a:r>
                <a:rPr lang="en-GB" b="1" dirty="0">
                  <a:solidFill>
                    <a:srgbClr val="CC4794"/>
                  </a:solidFill>
                </a:rPr>
                <a:t>If</a:t>
              </a:r>
              <a:r>
                <a:rPr lang="en-GB" dirty="0">
                  <a:solidFill>
                    <a:sysClr val="windowText" lastClr="000000"/>
                  </a:solidFill>
                </a:rPr>
                <a:t> you set off to school now, you will arrive on time. </a:t>
              </a:r>
              <a:endParaRPr lang="en-AU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906875F-81B0-47BF-B002-699DCC5930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131"/>
            <a:stretch/>
          </p:blipFill>
          <p:spPr>
            <a:xfrm>
              <a:off x="6273437" y="3237543"/>
              <a:ext cx="2224612" cy="112473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E827A8F-3D2B-47A0-BA1E-E33278702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0424" y="4452115"/>
              <a:ext cx="580769" cy="8935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048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>
                <a:solidFill>
                  <a:srgbClr val="009640"/>
                </a:solidFill>
                <a:latin typeface="+mn-lt"/>
              </a:rPr>
              <a:t>because</a:t>
            </a:r>
            <a:endParaRPr lang="en-GB" sz="3600" dirty="0">
              <a:solidFill>
                <a:srgbClr val="009640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2938" y="1369272"/>
            <a:ext cx="7708591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GB" dirty="0"/>
              <a:t>There are two types of </a:t>
            </a:r>
            <a:r>
              <a:rPr lang="en-GB" b="1" dirty="0"/>
              <a:t>conjunction</a:t>
            </a:r>
            <a:r>
              <a:rPr lang="en-GB" dirty="0"/>
              <a:t>: co-ordinating conjunctions and subordinating conjunctions. The conjunction ‘</a:t>
            </a:r>
            <a:r>
              <a:rPr lang="en-GB" b="1" dirty="0">
                <a:solidFill>
                  <a:srgbClr val="009640"/>
                </a:solidFill>
              </a:rPr>
              <a:t>because</a:t>
            </a:r>
            <a:r>
              <a:rPr lang="en-GB" dirty="0"/>
              <a:t>’ can be used in the middle or at the beginning of a sentence to join two phrases or clauses. It is a subordinating conjunction that can make a complex sentence.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7D189DA-9FFB-467D-8A84-D8083BA856C6}"/>
              </a:ext>
            </a:extLst>
          </p:cNvPr>
          <p:cNvGrpSpPr/>
          <p:nvPr/>
        </p:nvGrpSpPr>
        <p:grpSpPr>
          <a:xfrm>
            <a:off x="620785" y="2634143"/>
            <a:ext cx="2491531" cy="3638421"/>
            <a:chOff x="620785" y="2634143"/>
            <a:chExt cx="2491531" cy="363842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C70411C-2D4A-4BE5-B377-9C3AC042CB01}"/>
                </a:ext>
              </a:extLst>
            </p:cNvPr>
            <p:cNvSpPr/>
            <p:nvPr/>
          </p:nvSpPr>
          <p:spPr>
            <a:xfrm>
              <a:off x="620785" y="2634143"/>
              <a:ext cx="2491531" cy="3638421"/>
            </a:xfrm>
            <a:prstGeom prst="roundRect">
              <a:avLst>
                <a:gd name="adj" fmla="val 6451"/>
              </a:avLst>
            </a:prstGeom>
            <a:solidFill>
              <a:schemeClr val="bg1"/>
            </a:solidFill>
            <a:ln w="381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b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We played a board game </a:t>
              </a:r>
              <a:r>
                <a:rPr lang="en-GB" b="1" dirty="0">
                  <a:solidFill>
                    <a:srgbClr val="009640"/>
                  </a:solidFill>
                </a:rPr>
                <a:t>because</a:t>
              </a:r>
              <a:r>
                <a:rPr lang="en-GB" dirty="0">
                  <a:solidFill>
                    <a:sysClr val="windowText" lastClr="000000"/>
                  </a:solidFill>
                </a:rPr>
                <a:t> it was a rainy day. </a:t>
              </a:r>
              <a:endParaRPr lang="en-AU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549BB87-CBA3-4500-A012-DB2FF56340A6}"/>
                </a:ext>
              </a:extLst>
            </p:cNvPr>
            <p:cNvGrpSpPr/>
            <p:nvPr/>
          </p:nvGrpSpPr>
          <p:grpSpPr>
            <a:xfrm>
              <a:off x="882806" y="2800663"/>
              <a:ext cx="1967487" cy="2440966"/>
              <a:chOff x="882806" y="2800663"/>
              <a:chExt cx="1967487" cy="2440966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4392CC38-CF76-4470-A422-276CB6125720}"/>
                  </a:ext>
                </a:extLst>
              </p:cNvPr>
              <p:cNvGrpSpPr/>
              <p:nvPr/>
            </p:nvGrpSpPr>
            <p:grpSpPr>
              <a:xfrm>
                <a:off x="1401534" y="2800663"/>
                <a:ext cx="974783" cy="1361344"/>
                <a:chOff x="3129666" y="2581481"/>
                <a:chExt cx="1588823" cy="2218888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6A4A7CB0-950C-4B42-A502-99333EE7A4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2760"/>
                <a:stretch/>
              </p:blipFill>
              <p:spPr>
                <a:xfrm>
                  <a:off x="3280477" y="2634143"/>
                  <a:ext cx="1358635" cy="2033681"/>
                </a:xfrm>
                <a:prstGeom prst="rect">
                  <a:avLst/>
                </a:prstGeom>
              </p:spPr>
            </p:pic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ACC8C698-A550-4250-B7C1-B4C8A2F172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29666" y="2581481"/>
                  <a:ext cx="1588823" cy="2218888"/>
                </a:xfrm>
                <a:prstGeom prst="rect">
                  <a:avLst/>
                </a:prstGeom>
              </p:spPr>
            </p:pic>
          </p:grp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9B59CA9F-5430-4CC7-B13F-FD2572030F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2806" y="3742724"/>
                <a:ext cx="1967487" cy="1498905"/>
              </a:xfrm>
              <a:prstGeom prst="rect">
                <a:avLst/>
              </a:prstGeom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CBA4A64-1DEA-45EC-AC0E-D3E173B6E203}"/>
              </a:ext>
            </a:extLst>
          </p:cNvPr>
          <p:cNvGrpSpPr/>
          <p:nvPr/>
        </p:nvGrpSpPr>
        <p:grpSpPr>
          <a:xfrm>
            <a:off x="3321469" y="2634143"/>
            <a:ext cx="2491531" cy="3638421"/>
            <a:chOff x="3321469" y="2634143"/>
            <a:chExt cx="2491531" cy="363842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4081829-B42A-4529-89EB-1A54D06EB977}"/>
                </a:ext>
              </a:extLst>
            </p:cNvPr>
            <p:cNvSpPr/>
            <p:nvPr/>
          </p:nvSpPr>
          <p:spPr>
            <a:xfrm>
              <a:off x="3321469" y="2634143"/>
              <a:ext cx="2491531" cy="3638421"/>
            </a:xfrm>
            <a:prstGeom prst="roundRect">
              <a:avLst>
                <a:gd name="adj" fmla="val 6451"/>
              </a:avLst>
            </a:prstGeom>
            <a:solidFill>
              <a:schemeClr val="bg1"/>
            </a:solidFill>
            <a:ln w="381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b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Monika doesn’t drink milk </a:t>
              </a:r>
              <a:r>
                <a:rPr lang="en-GB" b="1" dirty="0">
                  <a:solidFill>
                    <a:srgbClr val="009640"/>
                  </a:solidFill>
                </a:rPr>
                <a:t>because</a:t>
              </a:r>
              <a:r>
                <a:rPr lang="en-GB" dirty="0">
                  <a:solidFill>
                    <a:sysClr val="windowText" lastClr="000000"/>
                  </a:solidFill>
                </a:rPr>
                <a:t> she is allergic to it.</a:t>
              </a:r>
              <a:endParaRPr lang="en-AU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A96EA7A-18F4-4A40-A4A6-F20BD077B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3605" y="2910980"/>
              <a:ext cx="987255" cy="210144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EB88CAB-B742-48BE-965B-D52B635ECBC4}"/>
              </a:ext>
            </a:extLst>
          </p:cNvPr>
          <p:cNvGrpSpPr/>
          <p:nvPr/>
        </p:nvGrpSpPr>
        <p:grpSpPr>
          <a:xfrm>
            <a:off x="6022153" y="2634143"/>
            <a:ext cx="2491531" cy="3638421"/>
            <a:chOff x="6022153" y="2634143"/>
            <a:chExt cx="2491531" cy="363842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421FBA8-3FDA-4537-AC69-CF0239A5DF00}"/>
                </a:ext>
              </a:extLst>
            </p:cNvPr>
            <p:cNvSpPr/>
            <p:nvPr/>
          </p:nvSpPr>
          <p:spPr>
            <a:xfrm>
              <a:off x="6022153" y="2634143"/>
              <a:ext cx="2491531" cy="3638421"/>
            </a:xfrm>
            <a:prstGeom prst="roundRect">
              <a:avLst>
                <a:gd name="adj" fmla="val 6451"/>
              </a:avLst>
            </a:prstGeom>
            <a:solidFill>
              <a:schemeClr val="bg1"/>
            </a:solidFill>
            <a:ln w="381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8000" bIns="72000" rtlCol="0" anchor="b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I opened the door </a:t>
              </a:r>
              <a:r>
                <a:rPr lang="en-GB" b="1" dirty="0">
                  <a:solidFill>
                    <a:srgbClr val="009640"/>
                  </a:solidFill>
                </a:rPr>
                <a:t>because</a:t>
              </a:r>
              <a:r>
                <a:rPr lang="en-GB" dirty="0">
                  <a:solidFill>
                    <a:sysClr val="windowText" lastClr="000000"/>
                  </a:solidFill>
                </a:rPr>
                <a:t> someone had been knocking. </a:t>
              </a:r>
              <a:endParaRPr lang="en-AU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FBE1917-F66F-433E-ADFB-A7EE89A1A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5136" y="2832972"/>
              <a:ext cx="1404362" cy="23321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50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>
                <a:solidFill>
                  <a:srgbClr val="7868AC"/>
                </a:solidFill>
                <a:latin typeface="+mn-lt"/>
              </a:rPr>
              <a:t>so</a:t>
            </a:r>
            <a:endParaRPr lang="en-GB" sz="3600" dirty="0">
              <a:solidFill>
                <a:srgbClr val="7868AC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2938" y="1369272"/>
            <a:ext cx="7708591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GB" dirty="0"/>
              <a:t>There are two types of </a:t>
            </a:r>
            <a:r>
              <a:rPr lang="en-GB" b="1" dirty="0"/>
              <a:t>conjunction</a:t>
            </a:r>
            <a:r>
              <a:rPr lang="en-GB" dirty="0"/>
              <a:t>: co-ordinating conjunctions and subordinating conjunctions. The conjunction '</a:t>
            </a:r>
            <a:r>
              <a:rPr lang="en-GB" b="1" dirty="0">
                <a:solidFill>
                  <a:srgbClr val="7868AC"/>
                </a:solidFill>
              </a:rPr>
              <a:t>so</a:t>
            </a:r>
            <a:r>
              <a:rPr lang="en-GB" dirty="0"/>
              <a:t>' is used in a sentence to join or link words, phrases or clauses together. It is a co-ordinating conjunction that can make a compound sentence.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DC1031-E20F-4543-AAA5-FBC188E7BA78}"/>
              </a:ext>
            </a:extLst>
          </p:cNvPr>
          <p:cNvGrpSpPr/>
          <p:nvPr/>
        </p:nvGrpSpPr>
        <p:grpSpPr>
          <a:xfrm>
            <a:off x="620785" y="2634143"/>
            <a:ext cx="2491531" cy="3638421"/>
            <a:chOff x="620785" y="2634143"/>
            <a:chExt cx="2491531" cy="363842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C70411C-2D4A-4BE5-B377-9C3AC042CB01}"/>
                </a:ext>
              </a:extLst>
            </p:cNvPr>
            <p:cNvSpPr/>
            <p:nvPr/>
          </p:nvSpPr>
          <p:spPr>
            <a:xfrm>
              <a:off x="620785" y="2634143"/>
              <a:ext cx="2491531" cy="3638421"/>
            </a:xfrm>
            <a:prstGeom prst="roundRect">
              <a:avLst>
                <a:gd name="adj" fmla="val 6451"/>
              </a:avLst>
            </a:prstGeom>
            <a:solidFill>
              <a:schemeClr val="bg1"/>
            </a:solidFill>
            <a:ln w="38100">
              <a:solidFill>
                <a:srgbClr val="78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b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She used an </a:t>
              </a:r>
              <a:br>
                <a:rPr lang="en-GB" dirty="0">
                  <a:solidFill>
                    <a:sysClr val="windowText" lastClr="000000"/>
                  </a:solidFill>
                </a:rPr>
              </a:br>
              <a:r>
                <a:rPr lang="en-GB" dirty="0">
                  <a:solidFill>
                    <a:sysClr val="windowText" lastClr="000000"/>
                  </a:solidFill>
                </a:rPr>
                <a:t>umbrella </a:t>
              </a:r>
              <a:r>
                <a:rPr lang="en-GB" b="1" dirty="0">
                  <a:solidFill>
                    <a:srgbClr val="7868AC"/>
                  </a:solidFill>
                </a:rPr>
                <a:t>so</a:t>
              </a:r>
              <a:r>
                <a:rPr lang="en-GB" dirty="0">
                  <a:solidFill>
                    <a:sysClr val="windowText" lastClr="000000"/>
                  </a:solidFill>
                </a:rPr>
                <a:t> she wouldn't get wet.</a:t>
              </a:r>
              <a:endParaRPr lang="en-AU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0941F2C-4EEF-4D25-B091-5587F77EB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995" y="2908337"/>
              <a:ext cx="1502165" cy="2242504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68A37EC-D254-45B0-813C-71D0C59EDB89}"/>
              </a:ext>
            </a:extLst>
          </p:cNvPr>
          <p:cNvGrpSpPr/>
          <p:nvPr/>
        </p:nvGrpSpPr>
        <p:grpSpPr>
          <a:xfrm>
            <a:off x="3321469" y="2634143"/>
            <a:ext cx="2491531" cy="3638421"/>
            <a:chOff x="3321469" y="2634143"/>
            <a:chExt cx="2491531" cy="363842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4081829-B42A-4529-89EB-1A54D06EB977}"/>
                </a:ext>
              </a:extLst>
            </p:cNvPr>
            <p:cNvSpPr/>
            <p:nvPr/>
          </p:nvSpPr>
          <p:spPr>
            <a:xfrm>
              <a:off x="3321469" y="2634143"/>
              <a:ext cx="2491531" cy="3638421"/>
            </a:xfrm>
            <a:prstGeom prst="roundRect">
              <a:avLst>
                <a:gd name="adj" fmla="val 6451"/>
              </a:avLst>
            </a:prstGeom>
            <a:solidFill>
              <a:schemeClr val="bg1"/>
            </a:solidFill>
            <a:ln w="38100">
              <a:solidFill>
                <a:srgbClr val="78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b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Max had been a </a:t>
              </a:r>
              <a:br>
                <a:rPr lang="en-GB" dirty="0">
                  <a:solidFill>
                    <a:sysClr val="windowText" lastClr="000000"/>
                  </a:solidFill>
                </a:rPr>
              </a:br>
              <a:r>
                <a:rPr lang="en-GB" dirty="0">
                  <a:solidFill>
                    <a:sysClr val="windowText" lastClr="000000"/>
                  </a:solidFill>
                </a:rPr>
                <a:t>good dog </a:t>
              </a:r>
              <a:r>
                <a:rPr lang="en-GB" b="1" dirty="0">
                  <a:solidFill>
                    <a:srgbClr val="7868AC"/>
                  </a:solidFill>
                </a:rPr>
                <a:t>so</a:t>
              </a:r>
              <a:r>
                <a:rPr lang="en-GB" dirty="0">
                  <a:solidFill>
                    <a:sysClr val="windowText" lastClr="000000"/>
                  </a:solidFill>
                </a:rPr>
                <a:t> he was given a bone.</a:t>
              </a:r>
              <a:endParaRPr lang="en-AU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D23EEA2-A131-446D-9B29-5542E9777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4526" y="3500192"/>
              <a:ext cx="2111103" cy="1284491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7B0786B-EC4D-42E2-A828-12323130C67E}"/>
              </a:ext>
            </a:extLst>
          </p:cNvPr>
          <p:cNvGrpSpPr/>
          <p:nvPr/>
        </p:nvGrpSpPr>
        <p:grpSpPr>
          <a:xfrm>
            <a:off x="6022153" y="2634143"/>
            <a:ext cx="2491531" cy="3638421"/>
            <a:chOff x="6022153" y="2634143"/>
            <a:chExt cx="2491531" cy="363842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421FBA8-3FDA-4537-AC69-CF0239A5DF00}"/>
                </a:ext>
              </a:extLst>
            </p:cNvPr>
            <p:cNvSpPr/>
            <p:nvPr/>
          </p:nvSpPr>
          <p:spPr>
            <a:xfrm>
              <a:off x="6022153" y="2634143"/>
              <a:ext cx="2491531" cy="3638421"/>
            </a:xfrm>
            <a:prstGeom prst="roundRect">
              <a:avLst>
                <a:gd name="adj" fmla="val 6451"/>
              </a:avLst>
            </a:prstGeom>
            <a:solidFill>
              <a:schemeClr val="bg1"/>
            </a:solidFill>
            <a:ln w="38100">
              <a:solidFill>
                <a:srgbClr val="78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8000" bIns="108000" rtlCol="0" anchor="b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He wanted to help people </a:t>
              </a:r>
              <a:r>
                <a:rPr lang="en-GB" b="1" dirty="0">
                  <a:solidFill>
                    <a:srgbClr val="7868AC"/>
                  </a:solidFill>
                </a:rPr>
                <a:t>so</a:t>
              </a:r>
              <a:r>
                <a:rPr lang="en-GB" dirty="0">
                  <a:solidFill>
                    <a:sysClr val="windowText" lastClr="000000"/>
                  </a:solidFill>
                </a:rPr>
                <a:t> he became a fireman.</a:t>
              </a:r>
              <a:endParaRPr lang="en-AU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FC25145-2211-4D44-8795-54B48D279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7323" y="2775534"/>
              <a:ext cx="830549" cy="2375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500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9E672C99-2731-4C91-91B2-96A90CF6B535}" vid="{7F266D33-4E3D-4AB1-8B43-991C0A718D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58</TotalTime>
  <Words>642</Words>
  <Application>Microsoft Office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Twinkl</vt:lpstr>
      <vt:lpstr>Arial</vt:lpstr>
      <vt:lpstr>Calibri</vt:lpstr>
      <vt:lpstr>Office Theme</vt:lpstr>
      <vt:lpstr>PowerPoint Presentation</vt:lpstr>
      <vt:lpstr>and</vt:lpstr>
      <vt:lpstr>but</vt:lpstr>
      <vt:lpstr>or</vt:lpstr>
      <vt:lpstr>when</vt:lpstr>
      <vt:lpstr>that</vt:lpstr>
      <vt:lpstr>if</vt:lpstr>
      <vt:lpstr>because</vt:lpstr>
      <vt:lpstr>so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A5</dc:creator>
  <cp:lastModifiedBy>Emily</cp:lastModifiedBy>
  <cp:revision>11</cp:revision>
  <dcterms:created xsi:type="dcterms:W3CDTF">2021-02-15T23:18:48Z</dcterms:created>
  <dcterms:modified xsi:type="dcterms:W3CDTF">2024-01-21T12:57:00Z</dcterms:modified>
</cp:coreProperties>
</file>