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2" r:id="rId10"/>
    <p:sldId id="265" r:id="rId11"/>
    <p:sldId id="266" r:id="rId12"/>
  </p:sldIdLst>
  <p:sldSz cx="12192000" cy="6858000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221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23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C81773-405C-4EBC-93C2-AA89EFC1FD6C}" type="datetimeFigureOut">
              <a:rPr lang="en-GB" smtClean="0"/>
              <a:t>12/03/2024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6744DC-FD16-43EA-A2F7-DEDB63A529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78536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089390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23B23DB3-7BA0-4863-8907-487F6B3BD648}" type="datetimeFigureOut">
              <a:rPr lang="en-GB" smtClean="0"/>
              <a:t>12/03/2024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9592" y="3226820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DD42DFF0-40B5-4099-9426-2C0504E7F7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3125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6674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23DB3-7BA0-4863-8907-487F6B3BD648}" type="datetimeFigureOut">
              <a:rPr lang="en-GB" smtClean="0"/>
              <a:t>12/03/2024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2DFF0-40B5-4099-9426-2C0504E7F7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0839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23DB3-7BA0-4863-8907-487F6B3BD648}" type="datetimeFigureOut">
              <a:rPr lang="en-GB" smtClean="0"/>
              <a:t>12/03/2024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2DFF0-40B5-4099-9426-2C0504E7F7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87269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3" name="TextBox 12"/>
          <p:cNvSpPr txBox="1"/>
          <p:nvPr/>
        </p:nvSpPr>
        <p:spPr>
          <a:xfrm>
            <a:off x="9719438" y="2631815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8295" y="591093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0517"/>
            <a:ext cx="8453906" cy="2698249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23DB3-7BA0-4863-8907-487F6B3BD648}" type="datetimeFigureOut">
              <a:rPr lang="en-GB" smtClean="0"/>
              <a:t>12/03/2024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2" name="Rectangle 3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2DFF0-40B5-4099-9426-2C0504E7F7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9916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33068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23DB3-7BA0-4863-8907-487F6B3BD648}" type="datetimeFigureOut">
              <a:rPr lang="en-GB" smtClean="0"/>
              <a:t>12/03/2024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2DFF0-40B5-4099-9426-2C0504E7F7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02149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72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93561"/>
            <a:ext cx="3129168" cy="28334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2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93561"/>
            <a:ext cx="3145380" cy="28334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617299"/>
            <a:ext cx="3161029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93561"/>
            <a:ext cx="3164719" cy="28334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23DB3-7BA0-4863-8907-487F6B3BD648}" type="datetimeFigureOut">
              <a:rPr lang="en-GB" smtClean="0"/>
              <a:t>12/03/2024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2DFF0-40B5-4099-9426-2C0504E7F7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7860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2" y="4532845"/>
            <a:ext cx="30504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50437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537" y="4532846"/>
            <a:ext cx="3046766" cy="651156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1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84002"/>
            <a:ext cx="3050438" cy="84305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7"/>
            <a:ext cx="3050438" cy="65115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84001"/>
            <a:ext cx="3050437" cy="84305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8153" y="2603500"/>
            <a:ext cx="0" cy="3517594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1905" y="2603500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23DB3-7BA0-4863-8907-487F6B3BD648}" type="datetimeFigureOut">
              <a:rPr lang="en-GB" smtClean="0"/>
              <a:t>12/03/2024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2DFF0-40B5-4099-9426-2C0504E7F7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21418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8825660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23DB3-7BA0-4863-8907-487F6B3BD648}" type="datetimeFigureOut">
              <a:rPr lang="en-GB" smtClean="0"/>
              <a:t>12/03/2024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2DFF0-40B5-4099-9426-2C0504E7F7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60838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8"/>
            <a:ext cx="1413933" cy="4748589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8"/>
            <a:ext cx="6247546" cy="47485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23DB3-7BA0-4863-8907-487F6B3BD648}" type="datetimeFigureOut">
              <a:rPr lang="en-GB" smtClean="0"/>
              <a:t>12/03/2024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2DFF0-40B5-4099-9426-2C0504E7F7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1299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23DB3-7BA0-4863-8907-487F6B3BD648}" type="datetimeFigureOut">
              <a:rPr lang="en-GB" smtClean="0"/>
              <a:t>12/03/2024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2DFF0-40B5-4099-9426-2C0504E7F7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0308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5"/>
            <a:ext cx="4351023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8" y="2677644"/>
            <a:ext cx="3755379" cy="228382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23DB3-7BA0-4863-8907-487F6B3BD648}" type="datetimeFigureOut">
              <a:rPr lang="en-GB" smtClean="0"/>
              <a:t>12/03/2024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2DFF0-40B5-4099-9426-2C0504E7F7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7758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23DB3-7BA0-4863-8907-487F6B3BD648}" type="datetimeFigureOut">
              <a:rPr lang="en-GB" smtClean="0"/>
              <a:t>12/03/2024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2DFF0-40B5-4099-9426-2C0504E7F7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8217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0" y="3179762"/>
            <a:ext cx="4825159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23DB3-7BA0-4863-8907-487F6B3BD648}" type="datetimeFigureOut">
              <a:rPr lang="en-GB" smtClean="0"/>
              <a:t>12/03/2024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2DFF0-40B5-4099-9426-2C0504E7F7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4530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23DB3-7BA0-4863-8907-487F6B3BD648}" type="datetimeFigureOut">
              <a:rPr lang="en-GB" smtClean="0"/>
              <a:t>12/03/2024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2DFF0-40B5-4099-9426-2C0504E7F7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0879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23DB3-7BA0-4863-8907-487F6B3BD648}" type="datetimeFigureOut">
              <a:rPr lang="en-GB" smtClean="0"/>
              <a:t>12/03/2024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2DFF0-40B5-4099-9426-2C0504E7F7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5078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9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2895600"/>
            <a:ext cx="2793158" cy="312927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23DB3-7BA0-4863-8907-487F6B3BD648}" type="datetimeFigureOut">
              <a:rPr lang="en-GB" smtClean="0"/>
              <a:t>12/03/2024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2DFF0-40B5-4099-9426-2C0504E7F7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6786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60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23DB3-7BA0-4863-8907-487F6B3BD648}" type="datetimeFigureOut">
              <a:rPr lang="en-GB" smtClean="0"/>
              <a:t>12/03/2024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2DFF0-40B5-4099-9426-2C0504E7F7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8829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26" name="Rectangle 2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0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3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2603500"/>
            <a:ext cx="8761412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06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3B23DB3-7BA0-4863-8907-487F6B3BD648}" type="datetimeFigureOut">
              <a:rPr lang="en-GB" smtClean="0"/>
              <a:t>12/03/2024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 b="1" i="0">
                <a:solidFill>
                  <a:schemeClr val="accent1"/>
                </a:solidFill>
                <a:latin typeface="+mn-lt"/>
              </a:defRPr>
            </a:lvl1pPr>
          </a:lstStyle>
          <a:p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DD42DFF0-40B5-4099-9426-2C0504E7F7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7967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Herd Farm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Residential Parent Meeting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7275" y="1405106"/>
            <a:ext cx="2272393" cy="227239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3703" y="1551082"/>
            <a:ext cx="5910943" cy="3920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59041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Consent Forms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/>
              <a:t>P</a:t>
            </a:r>
            <a:r>
              <a:rPr lang="en-GB" sz="2800" dirty="0" smtClean="0"/>
              <a:t>arental </a:t>
            </a:r>
            <a:r>
              <a:rPr lang="en-GB" sz="2800" dirty="0"/>
              <a:t>consent forms </a:t>
            </a:r>
            <a:r>
              <a:rPr lang="en-GB" sz="2800" dirty="0" smtClean="0"/>
              <a:t>have been handed out today, please complete these and return before Friday 31</a:t>
            </a:r>
            <a:r>
              <a:rPr lang="en-GB" sz="2800" baseline="30000" dirty="0" smtClean="0"/>
              <a:t>st</a:t>
            </a:r>
            <a:r>
              <a:rPr lang="en-GB" sz="2800" dirty="0" smtClean="0"/>
              <a:t> March. </a:t>
            </a:r>
          </a:p>
          <a:p>
            <a:pPr marL="0" indent="0">
              <a:buNone/>
            </a:pPr>
            <a:endParaRPr lang="en-GB" sz="2800" dirty="0"/>
          </a:p>
          <a:p>
            <a:r>
              <a:rPr lang="en-GB" sz="2800" dirty="0"/>
              <a:t>We need these forms fully completed and signed or the children cannot go.</a:t>
            </a:r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20635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Any Questions?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1646" y="2603500"/>
            <a:ext cx="3729521" cy="3416300"/>
          </a:xfrm>
        </p:spPr>
      </p:pic>
    </p:spTree>
    <p:extLst>
      <p:ext uri="{BB962C8B-B14F-4D97-AF65-F5344CB8AC3E}">
        <p14:creationId xmlns:p14="http://schemas.microsoft.com/office/powerpoint/2010/main" val="28445671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905" y="743959"/>
            <a:ext cx="9934112" cy="706964"/>
          </a:xfrm>
        </p:spPr>
        <p:txBody>
          <a:bodyPr/>
          <a:lstStyle/>
          <a:p>
            <a:r>
              <a:rPr lang="en-GB" sz="2400" dirty="0"/>
              <a:t>Itinerary               </a:t>
            </a:r>
            <a:r>
              <a:rPr lang="en-GB" sz="2400" dirty="0" smtClean="0"/>
              <a:t>Monday </a:t>
            </a:r>
            <a:r>
              <a:rPr lang="en-GB" sz="2400" dirty="0" smtClean="0"/>
              <a:t>24</a:t>
            </a:r>
            <a:r>
              <a:rPr lang="en-GB" sz="2400" baseline="30000" dirty="0" smtClean="0"/>
              <a:t>th</a:t>
            </a:r>
            <a:r>
              <a:rPr lang="en-GB" sz="2400" dirty="0" smtClean="0"/>
              <a:t> June – </a:t>
            </a:r>
            <a:r>
              <a:rPr lang="en-GB" sz="2400" dirty="0" smtClean="0"/>
              <a:t>Wednesday </a:t>
            </a:r>
            <a:r>
              <a:rPr lang="en-GB" sz="2400" dirty="0" smtClean="0"/>
              <a:t>26</a:t>
            </a:r>
            <a:r>
              <a:rPr lang="en-GB" sz="2400" baseline="30000" dirty="0" smtClean="0"/>
              <a:t>th</a:t>
            </a:r>
            <a:r>
              <a:rPr lang="en-GB" sz="2400" dirty="0" smtClean="0"/>
              <a:t> June</a:t>
            </a:r>
            <a:endParaRPr lang="en-GB" sz="2400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6294244"/>
              </p:ext>
            </p:extLst>
          </p:nvPr>
        </p:nvGraphicFramePr>
        <p:xfrm>
          <a:off x="447191" y="1455431"/>
          <a:ext cx="7932038" cy="51307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83267">
                  <a:extLst>
                    <a:ext uri="{9D8B030D-6E8A-4147-A177-3AD203B41FA5}">
                      <a16:colId xmlns:a16="http://schemas.microsoft.com/office/drawing/2014/main" val="3816288738"/>
                    </a:ext>
                  </a:extLst>
                </a:gridCol>
                <a:gridCol w="4148771">
                  <a:extLst>
                    <a:ext uri="{9D8B030D-6E8A-4147-A177-3AD203B41FA5}">
                      <a16:colId xmlns:a16="http://schemas.microsoft.com/office/drawing/2014/main" val="1278960389"/>
                    </a:ext>
                  </a:extLst>
                </a:gridCol>
              </a:tblGrid>
              <a:tr h="433918">
                <a:tc>
                  <a:txBody>
                    <a:bodyPr/>
                    <a:lstStyle/>
                    <a:p>
                      <a:r>
                        <a:rPr lang="en-GB" dirty="0" smtClean="0"/>
                        <a:t>Monday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Tuesday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1403300"/>
                  </a:ext>
                </a:extLst>
              </a:tr>
              <a:tr h="4696838">
                <a:tc>
                  <a:txBody>
                    <a:bodyPr/>
                    <a:lstStyle/>
                    <a:p>
                      <a:r>
                        <a:rPr lang="en-GB" sz="13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08:45am – Children to arrive</a:t>
                      </a:r>
                      <a:r>
                        <a:rPr lang="en-GB" sz="13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at school and go directly to The Hive.</a:t>
                      </a:r>
                    </a:p>
                    <a:p>
                      <a:endParaRPr lang="en-GB" sz="13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3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09:00 - 09:15</a:t>
                      </a:r>
                      <a:r>
                        <a:rPr lang="en-GB" sz="13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Coach will arrive</a:t>
                      </a:r>
                    </a:p>
                    <a:p>
                      <a:endParaRPr lang="en-GB" sz="13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3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Safety talk from the staff</a:t>
                      </a:r>
                    </a:p>
                    <a:p>
                      <a:r>
                        <a:rPr lang="en-GB" sz="13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Unpack – make</a:t>
                      </a:r>
                      <a:r>
                        <a:rPr lang="en-GB" sz="13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beds!</a:t>
                      </a:r>
                      <a:endParaRPr lang="en-GB" sz="13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3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en-GB" sz="13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12:15 </a:t>
                      </a:r>
                      <a:r>
                        <a:rPr lang="en-GB" sz="13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</a:t>
                      </a:r>
                      <a:r>
                        <a:rPr lang="en-GB" sz="13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Packed lunch </a:t>
                      </a:r>
                      <a:endParaRPr lang="en-GB" sz="13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3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en-GB" sz="13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2:00 – 4:00 – Activity 1 </a:t>
                      </a:r>
                    </a:p>
                    <a:p>
                      <a:r>
                        <a:rPr lang="en-GB" sz="13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Group 1 – </a:t>
                      </a:r>
                      <a:r>
                        <a:rPr lang="en-GB" sz="13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Complete activity A</a:t>
                      </a:r>
                      <a:endParaRPr lang="en-GB" sz="13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3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Group 2 – </a:t>
                      </a:r>
                      <a:r>
                        <a:rPr lang="en-GB" sz="13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Complete activity B</a:t>
                      </a:r>
                      <a:endParaRPr lang="en-GB" sz="13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5:00pm </a:t>
                      </a:r>
                      <a:r>
                        <a:rPr lang="en-GB" sz="13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</a:t>
                      </a:r>
                      <a:r>
                        <a:rPr lang="en-GB" sz="13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Dinner</a:t>
                      </a:r>
                      <a:endParaRPr lang="en-GB" sz="13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3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7:00pm – Night Walk</a:t>
                      </a:r>
                    </a:p>
                    <a:p>
                      <a:endParaRPr lang="en-GB" sz="13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3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7:30am </a:t>
                      </a:r>
                      <a:r>
                        <a:rPr lang="en-GB" sz="13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Up and ready!</a:t>
                      </a:r>
                    </a:p>
                    <a:p>
                      <a:r>
                        <a:rPr lang="en-GB" sz="13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8:30am </a:t>
                      </a:r>
                      <a:r>
                        <a:rPr lang="en-GB" sz="13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Breakfast </a:t>
                      </a:r>
                      <a:endParaRPr lang="en-GB" sz="13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3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3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10:00</a:t>
                      </a:r>
                      <a:r>
                        <a:rPr lang="en-GB" sz="13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12:00 – Activity 2 </a:t>
                      </a:r>
                    </a:p>
                    <a:p>
                      <a:endParaRPr lang="en-GB" sz="13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3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Group 1 </a:t>
                      </a:r>
                      <a:r>
                        <a:rPr lang="en-GB" sz="13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Complete activity B</a:t>
                      </a:r>
                    </a:p>
                    <a:p>
                      <a:r>
                        <a:rPr lang="en-GB" sz="13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Group </a:t>
                      </a:r>
                      <a:r>
                        <a:rPr lang="en-GB" sz="13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– </a:t>
                      </a:r>
                      <a:r>
                        <a:rPr lang="en-GB" sz="13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Complete activity A</a:t>
                      </a:r>
                      <a:endParaRPr lang="en-GB" sz="13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3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3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12:15 </a:t>
                      </a:r>
                      <a:r>
                        <a:rPr lang="en-GB" sz="13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Lunch </a:t>
                      </a:r>
                      <a:endParaRPr lang="en-GB" sz="13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3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en-GB" sz="13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2:00</a:t>
                      </a:r>
                      <a:r>
                        <a:rPr lang="en-GB" sz="13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3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4:00</a:t>
                      </a:r>
                      <a:r>
                        <a:rPr lang="en-GB" sz="13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en-GB" sz="13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Activity 3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3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Group</a:t>
                      </a:r>
                      <a:r>
                        <a:rPr lang="en-GB" sz="13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 </a:t>
                      </a:r>
                      <a:r>
                        <a:rPr lang="en-GB" sz="13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Complete activity A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Group </a:t>
                      </a:r>
                      <a:r>
                        <a:rPr lang="en-GB" sz="13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</a:t>
                      </a:r>
                      <a:r>
                        <a:rPr lang="en-GB" sz="13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Complete activity B </a:t>
                      </a:r>
                      <a:endParaRPr lang="en-GB" sz="1300" b="1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300" b="1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5:00pm – Dinner 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300" b="0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6:00pm – Camp Fire and disco</a:t>
                      </a:r>
                      <a:endParaRPr lang="en-GB" sz="1300" b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5448644"/>
                  </a:ext>
                </a:extLst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9997079"/>
              </p:ext>
            </p:extLst>
          </p:nvPr>
        </p:nvGraphicFramePr>
        <p:xfrm>
          <a:off x="8271164" y="1450923"/>
          <a:ext cx="3491345" cy="51352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91345">
                  <a:extLst>
                    <a:ext uri="{9D8B030D-6E8A-4147-A177-3AD203B41FA5}">
                      <a16:colId xmlns:a16="http://schemas.microsoft.com/office/drawing/2014/main" val="617447355"/>
                    </a:ext>
                  </a:extLst>
                </a:gridCol>
              </a:tblGrid>
              <a:tr h="434299">
                <a:tc>
                  <a:txBody>
                    <a:bodyPr/>
                    <a:lstStyle/>
                    <a:p>
                      <a:r>
                        <a:rPr lang="en-GB" dirty="0" smtClean="0"/>
                        <a:t>Wednesday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0792332"/>
                  </a:ext>
                </a:extLst>
              </a:tr>
              <a:tr h="4700965">
                <a:tc>
                  <a:txBody>
                    <a:bodyPr/>
                    <a:lstStyle/>
                    <a:p>
                      <a:r>
                        <a:rPr lang="en-GB" sz="13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7am – Up and ready!</a:t>
                      </a:r>
                    </a:p>
                    <a:p>
                      <a:r>
                        <a:rPr lang="en-GB" sz="13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8am – Breakfast </a:t>
                      </a:r>
                      <a:endParaRPr lang="en-GB" sz="13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3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9:00am – Pack and bags at the door</a:t>
                      </a:r>
                    </a:p>
                    <a:p>
                      <a:endParaRPr lang="en-GB" sz="13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3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10:00am – Football / Activities </a:t>
                      </a:r>
                    </a:p>
                    <a:p>
                      <a:r>
                        <a:rPr lang="en-GB" sz="13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11:00am </a:t>
                      </a:r>
                      <a:r>
                        <a:rPr lang="en-GB" sz="13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Coach</a:t>
                      </a:r>
                      <a:r>
                        <a:rPr lang="en-GB" sz="13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will arrive and children will be back in school for around </a:t>
                      </a:r>
                      <a:r>
                        <a:rPr lang="en-GB" sz="13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12:00pm</a:t>
                      </a:r>
                      <a:r>
                        <a:rPr lang="en-GB" sz="13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en-GB" sz="13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80547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06147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Packing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5" y="2435629"/>
            <a:ext cx="8761412" cy="3998421"/>
          </a:xfrm>
        </p:spPr>
        <p:txBody>
          <a:bodyPr>
            <a:normAutofit/>
          </a:bodyPr>
          <a:lstStyle/>
          <a:p>
            <a:pPr lvl="0"/>
            <a:r>
              <a:rPr lang="en-GB" dirty="0"/>
              <a:t>2 jumpers,</a:t>
            </a:r>
          </a:p>
          <a:p>
            <a:pPr lvl="0"/>
            <a:r>
              <a:rPr lang="en-GB" dirty="0"/>
              <a:t>2 T-shirts,</a:t>
            </a:r>
          </a:p>
          <a:p>
            <a:pPr lvl="0"/>
            <a:r>
              <a:rPr lang="en-GB" dirty="0"/>
              <a:t>J</a:t>
            </a:r>
            <a:r>
              <a:rPr lang="en-GB" dirty="0" smtClean="0"/>
              <a:t>ogging </a:t>
            </a:r>
            <a:r>
              <a:rPr lang="en-GB" dirty="0"/>
              <a:t>bottoms, </a:t>
            </a:r>
            <a:r>
              <a:rPr lang="en-GB" dirty="0" smtClean="0"/>
              <a:t>leggings, shorts </a:t>
            </a:r>
            <a:r>
              <a:rPr lang="en-GB" dirty="0"/>
              <a:t>– enough for </a:t>
            </a:r>
            <a:r>
              <a:rPr lang="en-GB" dirty="0" smtClean="0"/>
              <a:t>3 </a:t>
            </a:r>
            <a:r>
              <a:rPr lang="en-GB" dirty="0"/>
              <a:t>days. Please bear in mind that the children will be doing outdoor activities so I would not pack their best clothes. The children may need to get changed after the activities depending on the weather and countryside conditions.</a:t>
            </a:r>
          </a:p>
          <a:p>
            <a:pPr lvl="0"/>
            <a:r>
              <a:rPr lang="en-GB" dirty="0"/>
              <a:t>An outdoor coat – waterproof if possible. </a:t>
            </a:r>
          </a:p>
          <a:p>
            <a:pPr lvl="0"/>
            <a:r>
              <a:rPr lang="en-GB" dirty="0" smtClean="0"/>
              <a:t>Clothes suitable for sunny weather.</a:t>
            </a:r>
          </a:p>
          <a:p>
            <a:pPr lvl="0"/>
            <a:r>
              <a:rPr lang="en-GB" dirty="0" smtClean="0"/>
              <a:t>Sun cream – Children must be able to apply this themselves. 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32748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Packing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Underwear for 3 days, including spares. </a:t>
            </a:r>
          </a:p>
          <a:p>
            <a:pPr lvl="0"/>
            <a:r>
              <a:rPr lang="en-GB" dirty="0"/>
              <a:t>Nightwear for 2 nights.</a:t>
            </a:r>
          </a:p>
          <a:p>
            <a:pPr lvl="0"/>
            <a:r>
              <a:rPr lang="en-GB" dirty="0" smtClean="0"/>
              <a:t>Towels</a:t>
            </a:r>
            <a:r>
              <a:rPr lang="en-GB" dirty="0"/>
              <a:t>. Herd Farm provides bedding, but not towels.</a:t>
            </a:r>
          </a:p>
          <a:p>
            <a:pPr lvl="0"/>
            <a:r>
              <a:rPr lang="en-GB" dirty="0"/>
              <a:t>Socks for 2</a:t>
            </a:r>
            <a:r>
              <a:rPr lang="en-GB" dirty="0" smtClean="0"/>
              <a:t> </a:t>
            </a:r>
            <a:r>
              <a:rPr lang="en-GB" dirty="0"/>
              <a:t>days, including spares.  </a:t>
            </a:r>
          </a:p>
          <a:p>
            <a:pPr lvl="0"/>
            <a:r>
              <a:rPr lang="en-GB" dirty="0"/>
              <a:t>Indoor shoes – slippers / pumps are comfortable. The children are not allowed to wear their outdoor footwear inside Herd Farm.</a:t>
            </a:r>
          </a:p>
          <a:p>
            <a:pPr lvl="0"/>
            <a:r>
              <a:rPr lang="en-GB" dirty="0"/>
              <a:t>Outdoor shoes – trainers etc</a:t>
            </a:r>
            <a:r>
              <a:rPr lang="en-GB" dirty="0" smtClean="0"/>
              <a:t>. Plastic </a:t>
            </a:r>
            <a:r>
              <a:rPr lang="en-GB" dirty="0"/>
              <a:t>bags for dirty clothes or dirty shoes.</a:t>
            </a:r>
          </a:p>
          <a:p>
            <a:pPr lvl="0"/>
            <a:r>
              <a:rPr lang="en-GB" dirty="0"/>
              <a:t>Watch or small travel clock – not a smart watch!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03278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Packing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GB" dirty="0" smtClean="0"/>
              <a:t>£3.00 </a:t>
            </a:r>
            <a:r>
              <a:rPr lang="en-GB" dirty="0"/>
              <a:t>spending money (no more),</a:t>
            </a:r>
          </a:p>
          <a:p>
            <a:pPr lvl="0"/>
            <a:r>
              <a:rPr lang="en-GB" dirty="0"/>
              <a:t>Toothbrush,</a:t>
            </a:r>
          </a:p>
          <a:p>
            <a:pPr lvl="0"/>
            <a:r>
              <a:rPr lang="en-GB" dirty="0"/>
              <a:t>Toothpaste,</a:t>
            </a:r>
          </a:p>
          <a:p>
            <a:pPr lvl="0"/>
            <a:r>
              <a:rPr lang="en-GB" dirty="0"/>
              <a:t>Deodorant – roll on, not aerosol,</a:t>
            </a:r>
          </a:p>
          <a:p>
            <a:pPr lvl="0"/>
            <a:r>
              <a:rPr lang="en-GB" dirty="0"/>
              <a:t>Shower gel, shampoo, sponge etc. which the children will need for showering.</a:t>
            </a:r>
          </a:p>
          <a:p>
            <a:pPr lvl="0"/>
            <a:r>
              <a:rPr lang="en-GB" dirty="0"/>
              <a:t>Medication in a separate and labelled bag – you must hand this to </a:t>
            </a:r>
            <a:r>
              <a:rPr lang="en-GB" dirty="0" smtClean="0"/>
              <a:t>Miss Emmerson </a:t>
            </a:r>
            <a:r>
              <a:rPr lang="en-GB" dirty="0"/>
              <a:t>on the day with details on how and when the medication should be administered,</a:t>
            </a:r>
          </a:p>
          <a:p>
            <a:pPr lvl="0"/>
            <a:r>
              <a:rPr lang="en-GB" dirty="0"/>
              <a:t>Disposable camera – these will not be allowed in rooms.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01921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Packing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5" y="2603500"/>
            <a:ext cx="8761412" cy="367973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/>
              <a:t>They are </a:t>
            </a:r>
            <a:r>
              <a:rPr lang="en-GB" b="1" u="sng" dirty="0"/>
              <a:t>NOT</a:t>
            </a:r>
            <a:r>
              <a:rPr lang="en-GB" dirty="0"/>
              <a:t> allowed to bring:</a:t>
            </a:r>
          </a:p>
          <a:p>
            <a:pPr lvl="0"/>
            <a:r>
              <a:rPr lang="en-GB" dirty="0"/>
              <a:t>Mobile phones, You will be given an EMERGENCY number to ring in case of an emergency. </a:t>
            </a:r>
          </a:p>
          <a:p>
            <a:pPr lvl="0"/>
            <a:r>
              <a:rPr lang="en-GB" dirty="0"/>
              <a:t>Electronic devices such as tablets and portable consoles,</a:t>
            </a:r>
          </a:p>
          <a:p>
            <a:pPr lvl="0"/>
            <a:r>
              <a:rPr lang="en-GB" dirty="0"/>
              <a:t>Hair straighteners</a:t>
            </a:r>
          </a:p>
          <a:p>
            <a:pPr lvl="0"/>
            <a:r>
              <a:rPr lang="en-GB" dirty="0"/>
              <a:t>Hair dryers</a:t>
            </a:r>
          </a:p>
          <a:p>
            <a:pPr lvl="0"/>
            <a:r>
              <a:rPr lang="en-GB" dirty="0"/>
              <a:t>Make up</a:t>
            </a:r>
          </a:p>
          <a:p>
            <a:pPr lvl="0"/>
            <a:r>
              <a:rPr lang="en-GB" dirty="0"/>
              <a:t>Any aerosols</a:t>
            </a:r>
          </a:p>
          <a:p>
            <a:pPr lvl="0"/>
            <a:r>
              <a:rPr lang="en-GB" dirty="0"/>
              <a:t>Any items containing glass</a:t>
            </a:r>
          </a:p>
          <a:p>
            <a:pPr marL="0" indent="0">
              <a:buNone/>
            </a:pPr>
            <a:r>
              <a:rPr lang="en-GB" dirty="0"/>
              <a:t>All suitcases must be labelled with the child’s </a:t>
            </a:r>
            <a:r>
              <a:rPr lang="en-GB" dirty="0" smtClean="0"/>
              <a:t>name.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81529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Medication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400" dirty="0"/>
              <a:t>Please bring any medication into school on the morning of the </a:t>
            </a:r>
            <a:r>
              <a:rPr lang="en-GB" sz="2400" dirty="0" smtClean="0"/>
              <a:t>24</a:t>
            </a:r>
            <a:r>
              <a:rPr lang="en-GB" sz="2400" baseline="30000" dirty="0" smtClean="0"/>
              <a:t>th</a:t>
            </a:r>
            <a:r>
              <a:rPr lang="en-GB" sz="2400" dirty="0" smtClean="0"/>
              <a:t> June at </a:t>
            </a:r>
            <a:r>
              <a:rPr lang="en-GB" sz="2400" dirty="0" smtClean="0"/>
              <a:t>8:30am </a:t>
            </a:r>
            <a:r>
              <a:rPr lang="en-GB" sz="2400" dirty="0"/>
              <a:t>so we can sign it in before we leave.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/>
              <a:t>The medication </a:t>
            </a:r>
            <a:r>
              <a:rPr lang="en-GB" sz="2400" b="1" dirty="0"/>
              <a:t>must</a:t>
            </a:r>
            <a:r>
              <a:rPr lang="en-GB" sz="2400" dirty="0"/>
              <a:t> be clearly labelled with clear instructions for use. 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/>
              <a:t>We cannot administer medication without your consent.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7344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Behaviour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5" y="2419350"/>
            <a:ext cx="8761412" cy="3981450"/>
          </a:xfrm>
        </p:spPr>
        <p:txBody>
          <a:bodyPr>
            <a:normAutofit fontScale="85000" lnSpcReduction="10000"/>
          </a:bodyPr>
          <a:lstStyle/>
          <a:p>
            <a:r>
              <a:rPr lang="en-GB" sz="2400" dirty="0"/>
              <a:t>As always, we expect exemplary behaviour while at Herd Farm.</a:t>
            </a:r>
          </a:p>
          <a:p>
            <a:endParaRPr lang="en-GB" sz="2400" dirty="0"/>
          </a:p>
          <a:p>
            <a:r>
              <a:rPr lang="en-GB" sz="2400" dirty="0"/>
              <a:t>The children must listen carefully during the activities to ensure they are safe.</a:t>
            </a:r>
          </a:p>
          <a:p>
            <a:endParaRPr lang="en-GB" sz="2400" dirty="0"/>
          </a:p>
          <a:p>
            <a:r>
              <a:rPr lang="en-GB" sz="2400" dirty="0"/>
              <a:t>The children need to go to bed when told and they need to ensure they keep the noise to a minimum in bedrooms to avoid disturbing others. </a:t>
            </a:r>
          </a:p>
          <a:p>
            <a:endParaRPr lang="en-GB" sz="2400" dirty="0"/>
          </a:p>
          <a:p>
            <a:r>
              <a:rPr lang="en-GB" sz="2400" dirty="0"/>
              <a:t>Any children who do not stick to the rules </a:t>
            </a:r>
            <a:r>
              <a:rPr lang="en-GB" sz="2400" dirty="0" smtClean="0"/>
              <a:t>at </a:t>
            </a:r>
            <a:r>
              <a:rPr lang="en-GB" sz="2400" dirty="0"/>
              <a:t>Herd Farm will be transported back to school immediately.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68493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Payment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000" dirty="0"/>
              <a:t>Thank you to those who have already paid for the residential in full. Some of you may have </a:t>
            </a:r>
            <a:r>
              <a:rPr lang="en-GB" sz="2000" dirty="0" smtClean="0"/>
              <a:t>received a text message with </a:t>
            </a:r>
            <a:r>
              <a:rPr lang="en-GB" sz="2000" dirty="0"/>
              <a:t>the amount of money still owed. </a:t>
            </a:r>
          </a:p>
          <a:p>
            <a:endParaRPr lang="en-GB" sz="2000" dirty="0"/>
          </a:p>
          <a:p>
            <a:r>
              <a:rPr lang="en-GB" sz="2000" dirty="0"/>
              <a:t>Please ensure you have paid the full </a:t>
            </a:r>
            <a:r>
              <a:rPr lang="en-GB" sz="2000" dirty="0" smtClean="0"/>
              <a:t>amount by 31</a:t>
            </a:r>
            <a:r>
              <a:rPr lang="en-GB" sz="2000" baseline="30000" dirty="0" smtClean="0"/>
              <a:t>st</a:t>
            </a:r>
            <a:r>
              <a:rPr lang="en-GB" sz="2000" dirty="0" smtClean="0"/>
              <a:t> May. </a:t>
            </a:r>
            <a:endParaRPr lang="en-GB" sz="2000" dirty="0"/>
          </a:p>
          <a:p>
            <a:endParaRPr lang="en-GB" sz="2000" dirty="0"/>
          </a:p>
          <a:p>
            <a:r>
              <a:rPr lang="en-GB" sz="2000" dirty="0"/>
              <a:t>Any problems, please contact the school office.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81792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A3AB87EF-B655-4FFF-8D05-F333AD7F278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1579</TotalTime>
  <Words>689</Words>
  <Application>Microsoft Office PowerPoint</Application>
  <PresentationFormat>Widescreen</PresentationFormat>
  <Paragraphs>106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Century Gothic</vt:lpstr>
      <vt:lpstr>Wingdings 3</vt:lpstr>
      <vt:lpstr>Ion Boardroom</vt:lpstr>
      <vt:lpstr>Herd Farm</vt:lpstr>
      <vt:lpstr>Itinerary               Monday 24th June – Wednesday 26th June</vt:lpstr>
      <vt:lpstr>Packing</vt:lpstr>
      <vt:lpstr>Packing</vt:lpstr>
      <vt:lpstr>Packing</vt:lpstr>
      <vt:lpstr>Packing</vt:lpstr>
      <vt:lpstr>Medication</vt:lpstr>
      <vt:lpstr>Behaviour</vt:lpstr>
      <vt:lpstr>Payment</vt:lpstr>
      <vt:lpstr>Consent Forms</vt:lpstr>
      <vt:lpstr>Any Questions?</vt:lpstr>
    </vt:vector>
  </TitlesOfParts>
  <Company>Windows User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Herd Farm</dc:title>
  <dc:creator>hillsa</dc:creator>
  <cp:lastModifiedBy>Kate Wallis</cp:lastModifiedBy>
  <cp:revision>42</cp:revision>
  <cp:lastPrinted>2023-03-13T14:19:38Z</cp:lastPrinted>
  <dcterms:created xsi:type="dcterms:W3CDTF">2017-01-24T17:10:15Z</dcterms:created>
  <dcterms:modified xsi:type="dcterms:W3CDTF">2024-03-12T10:11:41Z</dcterms:modified>
</cp:coreProperties>
</file>