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sldIdLst>
    <p:sldId id="256" r:id="rId2"/>
    <p:sldId id="259" r:id="rId3"/>
    <p:sldId id="260" r:id="rId4"/>
    <p:sldId id="262" r:id="rId5"/>
    <p:sldId id="263" r:id="rId6"/>
    <p:sldId id="264" r:id="rId7"/>
    <p:sldId id="265" r:id="rId8"/>
    <p:sldId id="266" r:id="rId9"/>
    <p:sldId id="267" r:id="rId10"/>
    <p:sldId id="268" r:id="rId11"/>
    <p:sldId id="269" r:id="rId12"/>
    <p:sldId id="272" r:id="rId13"/>
    <p:sldId id="273" r:id="rId14"/>
    <p:sldId id="274" r:id="rId15"/>
    <p:sldId id="276" r:id="rId16"/>
    <p:sldId id="277" r:id="rId17"/>
    <p:sldId id="281" r:id="rId18"/>
    <p:sldId id="286" r:id="rId19"/>
  </p:sldIdLst>
  <p:sldSz cx="9144000" cy="5143500" type="screen16x9"/>
  <p:notesSz cx="6858000" cy="9144000"/>
  <p:embeddedFontLst>
    <p:embeddedFont>
      <p:font typeface="SassoonPrimary" panose="020B0500000000000000" pitchFamily="34" charset="0"/>
      <p:italic r:id="rId21"/>
    </p:embeddedFont>
    <p:embeddedFont>
      <p:font typeface="Nunito" panose="020B060402020202020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4371" autoAdjust="0"/>
  </p:normalViewPr>
  <p:slideViewPr>
    <p:cSldViewPr snapToGrid="0">
      <p:cViewPr varScale="1">
        <p:scale>
          <a:sx n="144" d="100"/>
          <a:sy n="144"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709996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969418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6175429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24694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6486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680063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186980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870611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194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352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4927245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289767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771294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790927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7231953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7772452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950518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805330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3/12/2024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861182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97670" y="3032009"/>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a:t>
            </a:r>
            <a:r>
              <a:rPr lang="en-US" sz="4000" dirty="0" smtClean="0">
                <a:solidFill>
                  <a:schemeClr val="bg1"/>
                </a:solidFill>
                <a:latin typeface="+mj-lt"/>
                <a:ea typeface="Arial"/>
                <a:cs typeface="Arial"/>
                <a:sym typeface="Arial"/>
              </a:rPr>
              <a:t>2024 </a:t>
            </a:r>
            <a:r>
              <a:rPr lang="en-US" sz="4000" dirty="0">
                <a:solidFill>
                  <a:schemeClr val="bg1"/>
                </a:solidFill>
                <a:latin typeface="+mj-lt"/>
                <a:ea typeface="Arial"/>
                <a:cs typeface="Arial"/>
                <a:sym typeface="Arial"/>
              </a:rPr>
              <a:t>Presentation for </a:t>
            </a:r>
            <a:r>
              <a:rPr lang="en-US" sz="4000" dirty="0" smtClean="0">
                <a:solidFill>
                  <a:schemeClr val="bg1"/>
                </a:solidFill>
                <a:latin typeface="+mj-lt"/>
                <a:ea typeface="Arial"/>
                <a:cs typeface="Arial"/>
                <a:sym typeface="Arial"/>
              </a:rPr>
              <a:t>Families </a:t>
            </a:r>
            <a:endParaRPr sz="3800" dirty="0">
              <a:solidFill>
                <a:schemeClr val="bg1"/>
              </a:solidFill>
              <a:latin typeface="+mj-lt"/>
              <a:ea typeface="Nunito Sans Light"/>
              <a:cs typeface="Nunito Sans Light"/>
              <a:sym typeface="Nunito Sans Light"/>
            </a:endParaRPr>
          </a:p>
        </p:txBody>
      </p:sp>
      <p:pic>
        <p:nvPicPr>
          <p:cNvPr id="2" name="Picture 1"/>
          <p:cNvPicPr>
            <a:picLocks noChangeAspect="1"/>
          </p:cNvPicPr>
          <p:nvPr/>
        </p:nvPicPr>
        <p:blipFill rotWithShape="1">
          <a:blip r:embed="rId3"/>
          <a:srcRect l="79583" t="12076" r="2898"/>
          <a:stretch/>
        </p:blipFill>
        <p:spPr>
          <a:xfrm>
            <a:off x="4107212" y="1176629"/>
            <a:ext cx="853225" cy="12089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210650" y="228850"/>
            <a:ext cx="8520600" cy="434776"/>
          </a:xfrm>
        </p:spPr>
        <p:txBody>
          <a:bodyPr/>
          <a:lstStyle/>
          <a:p>
            <a:r>
              <a:rPr lang="en-GB" u="sng" dirty="0">
                <a:solidFill>
                  <a:schemeClr val="tx1"/>
                </a:solidFill>
                <a:latin typeface="SassoonPrimary" panose="020B0500000000000000" pitchFamily="34" charset="0"/>
              </a:rPr>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Maths: </a:t>
            </a:r>
            <a:r>
              <a:rPr lang="en-GB" u="sng" dirty="0" smtClean="0">
                <a:solidFill>
                  <a:schemeClr val="accent5">
                    <a:lumMod val="75000"/>
                  </a:schemeClr>
                </a:solidFill>
                <a:latin typeface="SassoonPrimary" panose="020B0500000000000000" pitchFamily="34" charset="0"/>
              </a:rPr>
              <a:t>Wednesday 15</a:t>
            </a:r>
            <a:r>
              <a:rPr lang="en-GB" u="sng" baseline="30000" dirty="0" smtClean="0">
                <a:solidFill>
                  <a:schemeClr val="accent5">
                    <a:lumMod val="75000"/>
                  </a:schemeClr>
                </a:solidFill>
                <a:latin typeface="SassoonPrimary" panose="020B0500000000000000" pitchFamily="34" charset="0"/>
              </a:rPr>
              <a:t>th</a:t>
            </a:r>
            <a:r>
              <a:rPr lang="en-GB" u="sng" dirty="0" smtClean="0">
                <a:solidFill>
                  <a:schemeClr val="accent5">
                    <a:lumMod val="75000"/>
                  </a:schemeClr>
                </a:solidFill>
                <a:latin typeface="SassoonPrimary" panose="020B0500000000000000" pitchFamily="34" charset="0"/>
              </a:rPr>
              <a:t> May and Thursday 16</a:t>
            </a:r>
            <a:r>
              <a:rPr lang="en-GB" u="sng" baseline="30000" dirty="0" smtClean="0">
                <a:solidFill>
                  <a:schemeClr val="accent5">
                    <a:lumMod val="75000"/>
                  </a:schemeClr>
                </a:solidFill>
                <a:latin typeface="SassoonPrimary" panose="020B0500000000000000" pitchFamily="34" charset="0"/>
              </a:rPr>
              <a:t>th</a:t>
            </a:r>
            <a:r>
              <a:rPr lang="en-GB" u="sng" dirty="0" smtClean="0">
                <a:solidFill>
                  <a:schemeClr val="accent5">
                    <a:lumMod val="75000"/>
                  </a:schemeClr>
                </a:solidFill>
                <a:latin typeface="SassoonPrimary" panose="020B0500000000000000" pitchFamily="34" charset="0"/>
              </a:rPr>
              <a:t> May </a:t>
            </a:r>
            <a:endParaRPr lang="en-GB" u="sng" dirty="0">
              <a:solidFill>
                <a:schemeClr val="accent5">
                  <a:lumMod val="75000"/>
                </a:schemeClr>
              </a:solidFill>
              <a:latin typeface="SassoonPrimary" panose="020B0500000000000000" pitchFamily="34" charset="0"/>
            </a:endParaRP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latin typeface="SassoonPrimary" panose="020B0500000000000000" pitchFamily="34" charset="0"/>
              </a:rPr>
              <a:t>The maths assessments consist of three tests.</a:t>
            </a:r>
          </a:p>
          <a:p>
            <a:pPr marL="114300" indent="0">
              <a:buNone/>
            </a:pPr>
            <a:endParaRPr lang="en-GB" dirty="0">
              <a:latin typeface="SassoonPrimary" panose="020B0500000000000000" pitchFamily="34" charset="0"/>
            </a:endParaRPr>
          </a:p>
          <a:p>
            <a:r>
              <a:rPr lang="en-GB" dirty="0">
                <a:latin typeface="SassoonPrimary" panose="020B0500000000000000" pitchFamily="34" charset="0"/>
              </a:rPr>
              <a:t>Paper 1: Arithmetic (30 minutes) – </a:t>
            </a:r>
            <a:r>
              <a:rPr lang="en-GB" dirty="0" smtClean="0">
                <a:latin typeface="SassoonPrimary" panose="020B0500000000000000" pitchFamily="34" charset="0"/>
              </a:rPr>
              <a:t>Wednesday 15</a:t>
            </a:r>
            <a:r>
              <a:rPr lang="en-GB" baseline="30000" dirty="0" smtClean="0">
                <a:latin typeface="SassoonPrimary" panose="020B0500000000000000" pitchFamily="34" charset="0"/>
              </a:rPr>
              <a:t>th</a:t>
            </a:r>
            <a:r>
              <a:rPr lang="en-GB" dirty="0" smtClean="0">
                <a:latin typeface="SassoonPrimary" panose="020B0500000000000000" pitchFamily="34" charset="0"/>
              </a:rPr>
              <a:t> May</a:t>
            </a:r>
            <a:endParaRPr lang="en-GB" dirty="0">
              <a:latin typeface="SassoonPrimary" panose="020B0500000000000000" pitchFamily="34" charset="0"/>
            </a:endParaRPr>
          </a:p>
          <a:p>
            <a:endParaRPr lang="en-GB" dirty="0">
              <a:latin typeface="SassoonPrimary" panose="020B0500000000000000" pitchFamily="34" charset="0"/>
            </a:endParaRPr>
          </a:p>
          <a:p>
            <a:r>
              <a:rPr lang="en-GB" dirty="0">
                <a:latin typeface="SassoonPrimary" panose="020B0500000000000000" pitchFamily="34" charset="0"/>
              </a:rPr>
              <a:t>Paper 2: Reasoning (40 minutes) – </a:t>
            </a:r>
            <a:r>
              <a:rPr lang="en-GB" dirty="0" smtClean="0">
                <a:latin typeface="SassoonPrimary" panose="020B0500000000000000" pitchFamily="34" charset="0"/>
              </a:rPr>
              <a:t>Wednesday 15</a:t>
            </a:r>
            <a:r>
              <a:rPr lang="en-GB" baseline="30000" dirty="0" smtClean="0">
                <a:latin typeface="SassoonPrimary" panose="020B0500000000000000" pitchFamily="34" charset="0"/>
              </a:rPr>
              <a:t>th</a:t>
            </a:r>
            <a:r>
              <a:rPr lang="en-GB" dirty="0" smtClean="0">
                <a:latin typeface="SassoonPrimary" panose="020B0500000000000000" pitchFamily="34" charset="0"/>
              </a:rPr>
              <a:t> May</a:t>
            </a:r>
            <a:endParaRPr lang="en-GB" dirty="0">
              <a:latin typeface="SassoonPrimary" panose="020B0500000000000000" pitchFamily="34" charset="0"/>
            </a:endParaRPr>
          </a:p>
          <a:p>
            <a:endParaRPr lang="en-GB" dirty="0">
              <a:latin typeface="SassoonPrimary" panose="020B0500000000000000" pitchFamily="34" charset="0"/>
            </a:endParaRPr>
          </a:p>
          <a:p>
            <a:r>
              <a:rPr lang="en-GB" dirty="0">
                <a:latin typeface="SassoonPrimary" panose="020B0500000000000000" pitchFamily="34" charset="0"/>
              </a:rPr>
              <a:t>Paper 3: Reasoning (40 minutes) – </a:t>
            </a:r>
            <a:r>
              <a:rPr lang="en-GB" dirty="0" smtClean="0">
                <a:latin typeface="SassoonPrimary" panose="020B0500000000000000" pitchFamily="34" charset="0"/>
              </a:rPr>
              <a:t>Thursday 16</a:t>
            </a:r>
            <a:r>
              <a:rPr lang="en-GB" baseline="30000" dirty="0" smtClean="0">
                <a:latin typeface="SassoonPrimary" panose="020B0500000000000000" pitchFamily="34" charset="0"/>
              </a:rPr>
              <a:t>th</a:t>
            </a:r>
            <a:r>
              <a:rPr lang="en-GB" dirty="0" smtClean="0">
                <a:latin typeface="SassoonPrimary" panose="020B0500000000000000" pitchFamily="34" charset="0"/>
              </a:rPr>
              <a:t> May</a:t>
            </a:r>
            <a:endParaRPr lang="en-GB" dirty="0">
              <a:latin typeface="SassoonPrimary" panose="020B0500000000000000" pitchFamily="34" charset="0"/>
            </a:endParaRP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97585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latin typeface="SassoonPrimary" panose="020B0500000000000000" pitchFamily="34" charset="0"/>
              </a:rPr>
              <a:t>The maths arithmetic paper has a total of </a:t>
            </a:r>
            <a:r>
              <a:rPr lang="en-GB" dirty="0">
                <a:solidFill>
                  <a:srgbClr val="283593"/>
                </a:solidFill>
                <a:latin typeface="SassoonPrimary" panose="020B0500000000000000" pitchFamily="34" charset="0"/>
              </a:rPr>
              <a:t>40 marks</a:t>
            </a:r>
            <a:r>
              <a:rPr lang="en-GB" dirty="0">
                <a:latin typeface="SassoonPrimary" panose="020B0500000000000000" pitchFamily="34" charset="0"/>
              </a:rPr>
              <a:t>. </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The test covers the four operations (addition, subtraction, multiplication, division, including order of operations requiring BIDMAS), percentages of amounts and calculating with decimals and fractions. </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latin typeface="SassoonPrimary" panose="020B0500000000000000" pitchFamily="34" charset="0"/>
              </a:rPr>
              <a:t>Paper 2 </a:t>
            </a:r>
            <a:r>
              <a:rPr lang="en-GB" dirty="0">
                <a:latin typeface="SassoonPrimary" panose="020B0500000000000000" pitchFamily="34" charset="0"/>
              </a:rPr>
              <a:t>will take place </a:t>
            </a:r>
            <a:r>
              <a:rPr lang="en-GB" dirty="0">
                <a:solidFill>
                  <a:srgbClr val="283593"/>
                </a:solidFill>
                <a:latin typeface="SassoonPrimary" panose="020B0500000000000000" pitchFamily="34" charset="0"/>
              </a:rPr>
              <a:t>on </a:t>
            </a:r>
            <a:r>
              <a:rPr lang="en-GB" dirty="0" smtClean="0">
                <a:solidFill>
                  <a:srgbClr val="283593"/>
                </a:solidFill>
                <a:latin typeface="SassoonPrimary" panose="020B0500000000000000" pitchFamily="34" charset="0"/>
              </a:rPr>
              <a:t>Wednesday 15</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 </a:t>
            </a:r>
            <a:r>
              <a:rPr lang="en-GB" dirty="0">
                <a:latin typeface="SassoonPrimary" panose="020B0500000000000000" pitchFamily="34" charset="0"/>
              </a:rPr>
              <a:t>and </a:t>
            </a:r>
            <a:r>
              <a:rPr lang="en-GB" dirty="0">
                <a:solidFill>
                  <a:srgbClr val="283593"/>
                </a:solidFill>
                <a:latin typeface="SassoonPrimary" panose="020B0500000000000000" pitchFamily="34" charset="0"/>
              </a:rPr>
              <a:t>paper 3 </a:t>
            </a:r>
            <a:r>
              <a:rPr lang="en-GB" dirty="0">
                <a:latin typeface="SassoonPrimary" panose="020B0500000000000000" pitchFamily="34" charset="0"/>
              </a:rPr>
              <a:t>will take place on </a:t>
            </a:r>
            <a:r>
              <a:rPr lang="en-GB" dirty="0" smtClean="0">
                <a:solidFill>
                  <a:srgbClr val="283593"/>
                </a:solidFill>
                <a:latin typeface="SassoonPrimary" panose="020B0500000000000000" pitchFamily="34" charset="0"/>
              </a:rPr>
              <a:t>Thursday 16</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a:t>
            </a:r>
            <a:r>
              <a:rPr lang="en-GB" dirty="0">
                <a:latin typeface="SassoonPrimary" panose="020B0500000000000000" pitchFamily="34" charset="0"/>
              </a:rPr>
              <a:t>. These tests have a total of </a:t>
            </a:r>
            <a:r>
              <a:rPr lang="en-GB" dirty="0">
                <a:solidFill>
                  <a:srgbClr val="283593"/>
                </a:solidFill>
                <a:latin typeface="SassoonPrimary" panose="020B0500000000000000" pitchFamily="34" charset="0"/>
              </a:rPr>
              <a:t>35 marks</a:t>
            </a:r>
            <a:r>
              <a:rPr lang="en-GB" dirty="0">
                <a:latin typeface="SassoonPrimary" panose="020B0500000000000000" pitchFamily="34" charset="0"/>
              </a:rPr>
              <a:t> each.  </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latin typeface="SassoonPrimary" panose="020B0500000000000000" pitchFamily="34" charset="0"/>
              </a:rPr>
              <a:t>Number and place value (including Roman numerals);</a:t>
            </a:r>
          </a:p>
          <a:p>
            <a:r>
              <a:rPr lang="en-GB" dirty="0">
                <a:solidFill>
                  <a:srgbClr val="283593"/>
                </a:solidFill>
                <a:latin typeface="SassoonPrimary" panose="020B0500000000000000" pitchFamily="34" charset="0"/>
              </a:rPr>
              <a:t>The four operations;</a:t>
            </a:r>
          </a:p>
          <a:p>
            <a:r>
              <a:rPr lang="en-GB" dirty="0">
                <a:solidFill>
                  <a:srgbClr val="283593"/>
                </a:solidFill>
                <a:latin typeface="SassoonPrimary" panose="020B0500000000000000" pitchFamily="34" charset="0"/>
              </a:rPr>
              <a:t>Geometry (properties of shape, position and direction);</a:t>
            </a:r>
          </a:p>
          <a:p>
            <a:r>
              <a:rPr lang="en-GB" dirty="0">
                <a:solidFill>
                  <a:srgbClr val="283593"/>
                </a:solidFill>
                <a:latin typeface="SassoonPrimary" panose="020B0500000000000000" pitchFamily="34" charset="0"/>
              </a:rPr>
              <a:t>Statistics;</a:t>
            </a:r>
          </a:p>
          <a:p>
            <a:r>
              <a:rPr lang="en-GB" dirty="0">
                <a:solidFill>
                  <a:srgbClr val="283593"/>
                </a:solidFill>
                <a:latin typeface="SassoonPrimary" panose="020B0500000000000000" pitchFamily="34" charset="0"/>
              </a:rPr>
              <a:t>Measurement (length, perimeter, mass, volume, time, money);</a:t>
            </a:r>
          </a:p>
          <a:p>
            <a:r>
              <a:rPr lang="en-GB" dirty="0">
                <a:solidFill>
                  <a:srgbClr val="283593"/>
                </a:solidFill>
                <a:latin typeface="SassoonPrimary" panose="020B0500000000000000" pitchFamily="34" charset="0"/>
              </a:rPr>
              <a:t>Algebra;</a:t>
            </a:r>
          </a:p>
          <a:p>
            <a:r>
              <a:rPr lang="en-GB" dirty="0">
                <a:solidFill>
                  <a:srgbClr val="283593"/>
                </a:solidFill>
                <a:latin typeface="SassoonPrimary" panose="020B0500000000000000" pitchFamily="34" charset="0"/>
              </a:rPr>
              <a:t>Ratio and proportion;</a:t>
            </a:r>
          </a:p>
          <a:p>
            <a:r>
              <a:rPr lang="en-GB" dirty="0">
                <a:solidFill>
                  <a:srgbClr val="283593"/>
                </a:solidFill>
                <a:latin typeface="SassoonPrimary" panose="020B0500000000000000" pitchFamily="34" charset="0"/>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Maths Papers 2 </a:t>
            </a:r>
            <a:r>
              <a:rPr lang="en-GB" u="sng" dirty="0" smtClean="0">
                <a:solidFill>
                  <a:schemeClr val="tx1"/>
                </a:solidFill>
                <a:latin typeface="SassoonPrimary" panose="020B0500000000000000" pitchFamily="34" charset="0"/>
              </a:rPr>
              <a:t>and 3(Reasoning</a:t>
            </a:r>
            <a:r>
              <a:rPr lang="en-GB" u="sng" dirty="0">
                <a:solidFill>
                  <a:schemeClr val="tx1"/>
                </a:solidFill>
                <a:latin typeface="SassoonPrimary" panose="020B0500000000000000" pitchFamily="34" charset="0"/>
              </a:rPr>
              <a:t>)</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153050" y="75594"/>
            <a:ext cx="8520600" cy="434776"/>
          </a:xfrm>
        </p:spPr>
        <p:txBody>
          <a:bodyPr/>
          <a:lstStyle/>
          <a:p>
            <a:r>
              <a:rPr lang="en-GB" u="sng" dirty="0">
                <a:solidFill>
                  <a:schemeClr val="tx1"/>
                </a:solidFill>
                <a:latin typeface="SassoonPrimary" panose="020B0500000000000000" pitchFamily="34" charset="0"/>
              </a:rPr>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74100" y="546748"/>
            <a:ext cx="8520600" cy="4043713"/>
          </a:xfrm>
        </p:spPr>
        <p:txBody>
          <a:bodyPr/>
          <a:lstStyle/>
          <a:p>
            <a:pPr marL="114300" indent="0">
              <a:buNone/>
            </a:pPr>
            <a:r>
              <a:rPr lang="en-GB" dirty="0">
                <a:latin typeface="SassoonPrimary" panose="020B0500000000000000" pitchFamily="34" charset="0"/>
              </a:rPr>
              <a:t>Firstly, a positive attitude goes a long way. Give them as much encouragement and support as you </a:t>
            </a:r>
            <a:r>
              <a:rPr lang="en-GB" dirty="0" smtClean="0">
                <a:latin typeface="SassoonPrimary" panose="020B0500000000000000" pitchFamily="34" charset="0"/>
              </a:rPr>
              <a:t>can!</a:t>
            </a:r>
            <a:endParaRPr lang="en-GB" dirty="0">
              <a:latin typeface="SassoonPrimary" panose="020B0500000000000000" pitchFamily="34" charset="0"/>
            </a:endParaRPr>
          </a:p>
          <a:p>
            <a:pPr marL="114300" indent="0">
              <a:buNone/>
            </a:pPr>
            <a:r>
              <a:rPr lang="en-GB" dirty="0" smtClean="0">
                <a:latin typeface="SassoonPrimary" panose="020B0500000000000000" pitchFamily="34" charset="0"/>
              </a:rPr>
              <a:t>Tips</a:t>
            </a:r>
            <a:r>
              <a:rPr lang="en-GB" dirty="0">
                <a:latin typeface="SassoonPrimary" panose="020B0500000000000000" pitchFamily="34" charset="0"/>
              </a:rPr>
              <a:t>:</a:t>
            </a:r>
          </a:p>
          <a:p>
            <a:r>
              <a:rPr lang="en-GB" dirty="0" smtClean="0">
                <a:latin typeface="SassoonPrimary" panose="020B0500000000000000" pitchFamily="34" charset="0"/>
              </a:rPr>
              <a:t>Homework needs to be completed- </a:t>
            </a:r>
            <a:r>
              <a:rPr lang="en-GB" dirty="0" err="1" smtClean="0">
                <a:latin typeface="SassoonPrimary" panose="020B0500000000000000" pitchFamily="34" charset="0"/>
              </a:rPr>
              <a:t>mathletics</a:t>
            </a:r>
            <a:r>
              <a:rPr lang="en-GB" dirty="0" smtClean="0">
                <a:latin typeface="SassoonPrimary" panose="020B0500000000000000" pitchFamily="34" charset="0"/>
              </a:rPr>
              <a:t>, spag.com, maths books etc.</a:t>
            </a:r>
            <a:br>
              <a:rPr lang="en-GB" dirty="0" smtClean="0">
                <a:latin typeface="SassoonPrimary" panose="020B0500000000000000" pitchFamily="34" charset="0"/>
              </a:rPr>
            </a:br>
            <a:r>
              <a:rPr lang="en-GB" dirty="0" smtClean="0">
                <a:latin typeface="SassoonPrimary" panose="020B0500000000000000" pitchFamily="34" charset="0"/>
              </a:rPr>
              <a:t> </a:t>
            </a:r>
            <a:endParaRPr lang="en-GB" dirty="0">
              <a:latin typeface="SassoonPrimary" panose="020B0500000000000000" pitchFamily="34" charset="0"/>
            </a:endParaRPr>
          </a:p>
          <a:p>
            <a:r>
              <a:rPr lang="en-GB" dirty="0">
                <a:latin typeface="SassoonPrimary" panose="020B0500000000000000" pitchFamily="34" charset="0"/>
              </a:rPr>
              <a:t>Talk to </a:t>
            </a:r>
            <a:r>
              <a:rPr lang="en-GB" dirty="0" smtClean="0">
                <a:latin typeface="SassoonPrimary" panose="020B0500000000000000" pitchFamily="34" charset="0"/>
              </a:rPr>
              <a:t>the year 6 team if </a:t>
            </a:r>
            <a:r>
              <a:rPr lang="en-GB" dirty="0">
                <a:latin typeface="SassoonPrimary" panose="020B0500000000000000" pitchFamily="34" charset="0"/>
              </a:rPr>
              <a:t>you have any concerns rather than worry your child</a:t>
            </a:r>
            <a:r>
              <a:rPr lang="en-GB" dirty="0" smtClean="0">
                <a:latin typeface="SassoonPrimary" panose="020B0500000000000000" pitchFamily="34" charset="0"/>
              </a:rPr>
              <a:t>.</a:t>
            </a:r>
            <a:br>
              <a:rPr lang="en-GB" dirty="0" smtClean="0">
                <a:latin typeface="SassoonPrimary" panose="020B0500000000000000" pitchFamily="34" charset="0"/>
              </a:rPr>
            </a:br>
            <a:endParaRPr lang="en-GB" dirty="0">
              <a:latin typeface="SassoonPrimary" panose="020B0500000000000000" pitchFamily="34" charset="0"/>
            </a:endParaRPr>
          </a:p>
          <a:p>
            <a:r>
              <a:rPr lang="en-GB" dirty="0">
                <a:latin typeface="SassoonPrimary" panose="020B0500000000000000" pitchFamily="34" charset="0"/>
              </a:rPr>
              <a:t>Encourage your child to talk to their teacher or a trusted adult (including yourself) about </a:t>
            </a:r>
            <a:r>
              <a:rPr lang="en-GB" dirty="0" smtClean="0">
                <a:latin typeface="SassoonPrimary" panose="020B0500000000000000" pitchFamily="34" charset="0"/>
              </a:rPr>
              <a:t>any concerns or worries. </a:t>
            </a:r>
            <a:br>
              <a:rPr lang="en-GB" dirty="0" smtClean="0">
                <a:latin typeface="SassoonPrimary" panose="020B0500000000000000" pitchFamily="34" charset="0"/>
              </a:rPr>
            </a:br>
            <a:endParaRPr lang="en-GB" dirty="0">
              <a:latin typeface="SassoonPrimary" panose="020B0500000000000000" pitchFamily="34" charset="0"/>
            </a:endParaRPr>
          </a:p>
          <a:p>
            <a:r>
              <a:rPr lang="en-GB" dirty="0">
                <a:latin typeface="SassoonPrimary" panose="020B0500000000000000" pitchFamily="34" charset="0"/>
              </a:rPr>
              <a:t>Give your child a quiet, distraction free space to complete homework or study</a:t>
            </a:r>
            <a:r>
              <a:rPr lang="en-GB" dirty="0" smtClean="0">
                <a:latin typeface="SassoonPrimary" panose="020B0500000000000000" pitchFamily="34" charset="0"/>
              </a:rPr>
              <a:t>.</a:t>
            </a:r>
            <a:br>
              <a:rPr lang="en-GB" dirty="0" smtClean="0">
                <a:latin typeface="SassoonPrimary" panose="020B0500000000000000" pitchFamily="34" charset="0"/>
              </a:rPr>
            </a:br>
            <a:r>
              <a:rPr lang="en-GB" dirty="0" smtClean="0">
                <a:latin typeface="SassoonPrimary" panose="020B0500000000000000" pitchFamily="34" charset="0"/>
              </a:rPr>
              <a:t> </a:t>
            </a:r>
            <a:endParaRPr lang="en-GB" dirty="0">
              <a:latin typeface="SassoonPrimary" panose="020B0500000000000000" pitchFamily="34" charset="0"/>
            </a:endParaRPr>
          </a:p>
          <a:p>
            <a:r>
              <a:rPr lang="en-GB" dirty="0" smtClean="0">
                <a:latin typeface="SassoonPrimary" panose="020B0500000000000000" pitchFamily="34" charset="0"/>
              </a:rPr>
              <a:t>Give </a:t>
            </a:r>
            <a:r>
              <a:rPr lang="en-GB" dirty="0">
                <a:latin typeface="SassoonPrimary" panose="020B0500000000000000" pitchFamily="34" charset="0"/>
              </a:rPr>
              <a:t>your child time to go outside and reduce screen </a:t>
            </a:r>
            <a:r>
              <a:rPr lang="en-GB" dirty="0" smtClean="0">
                <a:latin typeface="SassoonPrimary" panose="020B0500000000000000" pitchFamily="34" charset="0"/>
              </a:rPr>
              <a:t>time.</a:t>
            </a:r>
            <a:br>
              <a:rPr lang="en-GB" dirty="0" smtClean="0">
                <a:latin typeface="SassoonPrimary" panose="020B0500000000000000" pitchFamily="34" charset="0"/>
              </a:rPr>
            </a:br>
            <a:endParaRPr lang="en-GB" dirty="0">
              <a:latin typeface="SassoonPrimary" panose="020B0500000000000000" pitchFamily="34" charset="0"/>
            </a:endParaRPr>
          </a:p>
          <a:p>
            <a:r>
              <a:rPr lang="en-GB" dirty="0">
                <a:latin typeface="SassoonPrimary" panose="020B0500000000000000" pitchFamily="34" charset="0"/>
              </a:rPr>
              <a:t>Ensure your child is eating and drinking well and getting a good amount of sleep</a:t>
            </a:r>
            <a:r>
              <a:rPr lang="en-GB" dirty="0" smtClean="0">
                <a:latin typeface="SassoonPrimary" panose="020B0500000000000000" pitchFamily="34" charset="0"/>
              </a:rPr>
              <a:t>.</a:t>
            </a:r>
            <a:br>
              <a:rPr lang="en-GB" dirty="0" smtClean="0">
                <a:latin typeface="SassoonPrimary" panose="020B0500000000000000" pitchFamily="34" charset="0"/>
              </a:rPr>
            </a:br>
            <a:endParaRPr lang="en-GB" dirty="0">
              <a:latin typeface="SassoonPrimary" panose="020B0500000000000000" pitchFamily="34" charset="0"/>
            </a:endParaRPr>
          </a:p>
          <a:p>
            <a:r>
              <a:rPr lang="en-GB" dirty="0">
                <a:latin typeface="SassoonPrimary" panose="020B0500000000000000" pitchFamily="34" charset="0"/>
              </a:rPr>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a:xfrm>
            <a:off x="0" y="39967"/>
            <a:ext cx="8520600" cy="434776"/>
          </a:xfrm>
        </p:spPr>
        <p:txBody>
          <a:bodyPr/>
          <a:lstStyle/>
          <a:p>
            <a:r>
              <a:rPr lang="en-GB" u="sng" dirty="0">
                <a:solidFill>
                  <a:schemeClr val="tx1"/>
                </a:solidFill>
                <a:latin typeface="SassoonPrimary" panose="020B0500000000000000" pitchFamily="34" charset="0"/>
              </a:rPr>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163206" y="654193"/>
            <a:ext cx="8080794" cy="3829573"/>
          </a:xfrm>
        </p:spPr>
        <p:txBody>
          <a:bodyPr/>
          <a:lstStyle/>
          <a:p>
            <a:r>
              <a:rPr lang="en-GB" dirty="0">
                <a:latin typeface="SassoonPrimary" panose="020B0500000000000000" pitchFamily="34" charset="0"/>
              </a:rPr>
              <a:t>Listen to your teacher.</a:t>
            </a:r>
          </a:p>
          <a:p>
            <a:r>
              <a:rPr lang="en-GB" dirty="0">
                <a:latin typeface="SassoonPrimary" panose="020B0500000000000000" pitchFamily="34" charset="0"/>
              </a:rPr>
              <a:t>The adults you work with all want you to do your best.</a:t>
            </a:r>
          </a:p>
          <a:p>
            <a:r>
              <a:rPr lang="en-GB" dirty="0">
                <a:latin typeface="SassoonPrimary" panose="020B0500000000000000" pitchFamily="34" charset="0"/>
              </a:rPr>
              <a:t>Get plenty of sleep and eat well, this will help your brain.</a:t>
            </a:r>
          </a:p>
          <a:p>
            <a:r>
              <a:rPr lang="en-GB" dirty="0">
                <a:latin typeface="SassoonPrimary" panose="020B0500000000000000" pitchFamily="34" charset="0"/>
              </a:rPr>
              <a:t>Read all the questions carefully. This can help you to avoid silly mistakes.</a:t>
            </a:r>
          </a:p>
          <a:p>
            <a:r>
              <a:rPr lang="en-GB" dirty="0">
                <a:latin typeface="SassoonPrimary" panose="020B0500000000000000" pitchFamily="34" charset="0"/>
              </a:rPr>
              <a:t>Don’t panic. There may be questions you think you can’t answer. Take a deep breath. Read it again. You can always move on and go back to it later. It’s often better to write something rather than nothing. </a:t>
            </a:r>
          </a:p>
          <a:p>
            <a:pPr marL="114300" indent="0">
              <a:buNone/>
            </a:pPr>
            <a:endParaRPr lang="en-GB" dirty="0" smtClean="0">
              <a:latin typeface="SassoonPrimary" panose="020B0500000000000000" pitchFamily="34" charset="0"/>
            </a:endParaRPr>
          </a:p>
          <a:p>
            <a:pPr marL="114300" indent="0">
              <a:buNone/>
            </a:pPr>
            <a:endParaRPr lang="en-GB" dirty="0">
              <a:latin typeface="SassoonPrimary" panose="020B0500000000000000" pitchFamily="34" charset="0"/>
            </a:endParaRPr>
          </a:p>
          <a:p>
            <a:pPr marL="114300" indent="0" algn="ctr">
              <a:buNone/>
            </a:pPr>
            <a:r>
              <a:rPr lang="en-GB" dirty="0" smtClean="0">
                <a:latin typeface="SassoonPrimary" panose="020B0500000000000000" pitchFamily="34" charset="0"/>
              </a:rPr>
              <a:t>Most importantly remember </a:t>
            </a:r>
            <a:r>
              <a:rPr lang="en-GB" dirty="0">
                <a:latin typeface="SassoonPrimary" panose="020B0500000000000000" pitchFamily="34" charset="0"/>
              </a:rPr>
              <a:t>that the Year 6 SATs last for 4 days out of your whole life!</a:t>
            </a:r>
          </a:p>
          <a:p>
            <a:pPr marL="114300" indent="0">
              <a:buNone/>
            </a:pPr>
            <a:endParaRPr lang="en-GB" dirty="0">
              <a:latin typeface="SassoonPrimary" panose="020B0500000000000000" pitchFamily="34" charset="0"/>
            </a:endParaRPr>
          </a:p>
          <a:p>
            <a:pPr marL="114300" indent="0">
              <a:buNone/>
            </a:pPr>
            <a:endParaRPr lang="en-GB" dirty="0">
              <a:latin typeface="SassoonPrimary" panose="020B0500000000000000" pitchFamily="34" charset="0"/>
            </a:endParaRPr>
          </a:p>
          <a:p>
            <a:pPr marL="114300" indent="0" algn="ctr">
              <a:buNone/>
            </a:pPr>
            <a:r>
              <a:rPr lang="en-GB" i="1" dirty="0">
                <a:solidFill>
                  <a:srgbClr val="283593"/>
                </a:solidFill>
                <a:latin typeface="SassoonPrimary" panose="020B0500000000000000" pitchFamily="34" charset="0"/>
              </a:rPr>
              <a:t>“Stay focused in class so you don’t have loads of extra studying to do at home!” – </a:t>
            </a:r>
            <a:r>
              <a:rPr lang="en-GB" i="1" dirty="0" smtClean="0">
                <a:solidFill>
                  <a:srgbClr val="283593"/>
                </a:solidFill>
                <a:latin typeface="SassoonPrimary" panose="020B0500000000000000" pitchFamily="34" charset="0"/>
              </a:rPr>
              <a:t>A previous </a:t>
            </a:r>
            <a:r>
              <a:rPr lang="en-GB" i="1" dirty="0" err="1" smtClean="0">
                <a:solidFill>
                  <a:srgbClr val="283593"/>
                </a:solidFill>
                <a:latin typeface="SassoonPrimary" panose="020B0500000000000000" pitchFamily="34" charset="0"/>
              </a:rPr>
              <a:t>Whinmoor</a:t>
            </a:r>
            <a:r>
              <a:rPr lang="en-GB" i="1" dirty="0" smtClean="0">
                <a:solidFill>
                  <a:srgbClr val="283593"/>
                </a:solidFill>
                <a:latin typeface="SassoonPrimary" panose="020B0500000000000000" pitchFamily="34" charset="0"/>
              </a:rPr>
              <a:t> St Paul’s Year </a:t>
            </a:r>
            <a:r>
              <a:rPr lang="en-GB" i="1" dirty="0">
                <a:solidFill>
                  <a:srgbClr val="283593"/>
                </a:solidFill>
                <a:latin typeface="SassoonPrimary" panose="020B0500000000000000" pitchFamily="34" charset="0"/>
              </a:rPr>
              <a:t>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64356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24427" y="739302"/>
            <a:ext cx="7714700" cy="4033589"/>
          </a:xfrm>
        </p:spPr>
        <p:txBody>
          <a:bodyPr/>
          <a:lstStyle/>
          <a:p>
            <a:r>
              <a:rPr lang="en-GB" dirty="0">
                <a:latin typeface="SassoonPrimary" panose="020B0500000000000000" pitchFamily="34" charset="0"/>
              </a:rPr>
              <a:t>SATs are the Standardised Assessment Tests that are given to children at the end of Key Stage 2. </a:t>
            </a:r>
          </a:p>
          <a:p>
            <a:r>
              <a:rPr lang="en-GB" dirty="0">
                <a:latin typeface="SassoonPrimary" panose="020B0500000000000000" pitchFamily="34" charset="0"/>
              </a:rPr>
              <a:t>The SATs take place over four days, starting on </a:t>
            </a:r>
            <a:r>
              <a:rPr lang="en-GB" dirty="0" smtClean="0">
                <a:solidFill>
                  <a:srgbClr val="283593"/>
                </a:solidFill>
                <a:latin typeface="SassoonPrimary" panose="020B0500000000000000" pitchFamily="34" charset="0"/>
              </a:rPr>
              <a:t>Monday 13</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May </a:t>
            </a:r>
            <a:r>
              <a:rPr lang="en-GB" dirty="0">
                <a:latin typeface="SassoonPrimary" panose="020B0500000000000000" pitchFamily="34" charset="0"/>
              </a:rPr>
              <a:t>ending on </a:t>
            </a:r>
            <a:r>
              <a:rPr lang="en-GB" dirty="0" smtClean="0">
                <a:solidFill>
                  <a:srgbClr val="283593"/>
                </a:solidFill>
                <a:latin typeface="SassoonPrimary" panose="020B0500000000000000" pitchFamily="34" charset="0"/>
              </a:rPr>
              <a:t>Thursday 16</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May</a:t>
            </a:r>
            <a:r>
              <a:rPr lang="en-GB" dirty="0">
                <a:solidFill>
                  <a:srgbClr val="283593"/>
                </a:solidFill>
                <a:latin typeface="SassoonPrimary" panose="020B0500000000000000" pitchFamily="34" charset="0"/>
              </a:rPr>
              <a:t>.</a:t>
            </a:r>
          </a:p>
          <a:p>
            <a:r>
              <a:rPr lang="en-GB" dirty="0">
                <a:latin typeface="SassoonPrimary" panose="020B0500000000000000" pitchFamily="34" charset="0"/>
              </a:rPr>
              <a:t>The SATs papers consist of:</a:t>
            </a:r>
          </a:p>
          <a:p>
            <a:pPr lvl="1">
              <a:lnSpc>
                <a:spcPct val="100000"/>
              </a:lnSpc>
              <a:spcBef>
                <a:spcPts val="0"/>
              </a:spcBef>
            </a:pPr>
            <a:r>
              <a:rPr lang="en-GB" dirty="0">
                <a:solidFill>
                  <a:srgbClr val="283593"/>
                </a:solidFill>
                <a:latin typeface="SassoonPrimary" panose="020B0500000000000000" pitchFamily="34" charset="0"/>
              </a:rPr>
              <a:t>Spelling, punctuation and grammar (paper 1: Grammar/ Punctuation/ Spelling) – </a:t>
            </a:r>
            <a:r>
              <a:rPr lang="en-GB" dirty="0" smtClean="0">
                <a:solidFill>
                  <a:srgbClr val="283593"/>
                </a:solidFill>
                <a:latin typeface="SassoonPrimary" panose="020B0500000000000000" pitchFamily="34" charset="0"/>
              </a:rPr>
              <a:t>Monday 13</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May</a:t>
            </a:r>
            <a:endParaRPr lang="en-GB" dirty="0">
              <a:solidFill>
                <a:srgbClr val="283593"/>
              </a:solidFill>
              <a:latin typeface="SassoonPrimary" panose="020B0500000000000000" pitchFamily="34" charset="0"/>
            </a:endParaRPr>
          </a:p>
          <a:p>
            <a:pPr lvl="1">
              <a:lnSpc>
                <a:spcPct val="100000"/>
              </a:lnSpc>
              <a:spcBef>
                <a:spcPts val="0"/>
              </a:spcBef>
            </a:pPr>
            <a:r>
              <a:rPr lang="en-GB" dirty="0">
                <a:solidFill>
                  <a:srgbClr val="283593"/>
                </a:solidFill>
                <a:latin typeface="SassoonPrimary" panose="020B0500000000000000" pitchFamily="34" charset="0"/>
              </a:rPr>
              <a:t>Spelling, punctuation and grammar (paper 2: Spelling test) – </a:t>
            </a:r>
            <a:r>
              <a:rPr lang="en-GB" dirty="0" smtClean="0">
                <a:solidFill>
                  <a:srgbClr val="283593"/>
                </a:solidFill>
                <a:latin typeface="SassoonPrimary" panose="020B0500000000000000" pitchFamily="34" charset="0"/>
              </a:rPr>
              <a:t>Monday 13</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a:t>
            </a:r>
          </a:p>
          <a:p>
            <a:pPr lvl="1">
              <a:lnSpc>
                <a:spcPct val="100000"/>
              </a:lnSpc>
              <a:spcBef>
                <a:spcPts val="0"/>
              </a:spcBef>
            </a:pPr>
            <a:r>
              <a:rPr lang="en-GB" dirty="0">
                <a:solidFill>
                  <a:srgbClr val="283593"/>
                </a:solidFill>
                <a:latin typeface="SassoonPrimary" panose="020B0500000000000000" pitchFamily="34" charset="0"/>
              </a:rPr>
              <a:t>Reading – </a:t>
            </a:r>
            <a:r>
              <a:rPr lang="en-GB" dirty="0" smtClean="0">
                <a:solidFill>
                  <a:srgbClr val="283593"/>
                </a:solidFill>
                <a:latin typeface="SassoonPrimary" panose="020B0500000000000000" pitchFamily="34" charset="0"/>
              </a:rPr>
              <a:t>Tuesday 14</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a:t>
            </a:r>
          </a:p>
          <a:p>
            <a:pPr lvl="1">
              <a:lnSpc>
                <a:spcPct val="100000"/>
              </a:lnSpc>
              <a:spcBef>
                <a:spcPts val="0"/>
              </a:spcBef>
            </a:pPr>
            <a:r>
              <a:rPr lang="en-GB" dirty="0">
                <a:solidFill>
                  <a:srgbClr val="283593"/>
                </a:solidFill>
                <a:latin typeface="SassoonPrimary" panose="020B0500000000000000" pitchFamily="34" charset="0"/>
              </a:rPr>
              <a:t>Maths (paper 1: Arithmetic) – </a:t>
            </a:r>
            <a:r>
              <a:rPr lang="en-GB" dirty="0" smtClean="0">
                <a:solidFill>
                  <a:srgbClr val="283593"/>
                </a:solidFill>
                <a:latin typeface="SassoonPrimary" panose="020B0500000000000000" pitchFamily="34" charset="0"/>
              </a:rPr>
              <a:t>Wednesday 15</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 </a:t>
            </a:r>
          </a:p>
          <a:p>
            <a:pPr lvl="1">
              <a:lnSpc>
                <a:spcPct val="100000"/>
              </a:lnSpc>
              <a:spcBef>
                <a:spcPts val="0"/>
              </a:spcBef>
            </a:pPr>
            <a:r>
              <a:rPr lang="en-GB" dirty="0">
                <a:solidFill>
                  <a:srgbClr val="283593"/>
                </a:solidFill>
                <a:latin typeface="SassoonPrimary" panose="020B0500000000000000" pitchFamily="34" charset="0"/>
              </a:rPr>
              <a:t>Maths (paper 2: Reasoning) – </a:t>
            </a:r>
            <a:r>
              <a:rPr lang="en-GB" dirty="0" smtClean="0">
                <a:solidFill>
                  <a:srgbClr val="283593"/>
                </a:solidFill>
                <a:latin typeface="SassoonPrimary" panose="020B0500000000000000" pitchFamily="34" charset="0"/>
              </a:rPr>
              <a:t>Wednesday 15</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 </a:t>
            </a:r>
          </a:p>
          <a:p>
            <a:pPr lvl="1">
              <a:lnSpc>
                <a:spcPct val="100000"/>
              </a:lnSpc>
              <a:spcBef>
                <a:spcPts val="0"/>
              </a:spcBef>
            </a:pPr>
            <a:r>
              <a:rPr lang="en-GB" dirty="0">
                <a:solidFill>
                  <a:srgbClr val="283593"/>
                </a:solidFill>
                <a:latin typeface="SassoonPrimary" panose="020B0500000000000000" pitchFamily="34" charset="0"/>
              </a:rPr>
              <a:t>Maths (paper 3: Reasoning) – </a:t>
            </a:r>
            <a:r>
              <a:rPr lang="en-GB" dirty="0" smtClean="0">
                <a:solidFill>
                  <a:srgbClr val="283593"/>
                </a:solidFill>
                <a:latin typeface="SassoonPrimary" panose="020B0500000000000000" pitchFamily="34" charset="0"/>
              </a:rPr>
              <a:t>Thursday 16</a:t>
            </a:r>
            <a:r>
              <a:rPr lang="en-GB" baseline="30000" dirty="0" smtClean="0">
                <a:solidFill>
                  <a:srgbClr val="283593"/>
                </a:solidFill>
                <a:latin typeface="SassoonPrimary" panose="020B0500000000000000" pitchFamily="34" charset="0"/>
              </a:rPr>
              <a:t>th</a:t>
            </a:r>
            <a:r>
              <a:rPr lang="en-GB" dirty="0" smtClean="0">
                <a:solidFill>
                  <a:srgbClr val="283593"/>
                </a:solidFill>
                <a:latin typeface="SassoonPrimary" panose="020B0500000000000000" pitchFamily="34" charset="0"/>
              </a:rPr>
              <a:t> </a:t>
            </a:r>
            <a:r>
              <a:rPr lang="en-GB" dirty="0">
                <a:solidFill>
                  <a:srgbClr val="283593"/>
                </a:solidFill>
                <a:latin typeface="SassoonPrimary" panose="020B0500000000000000" pitchFamily="34" charset="0"/>
              </a:rPr>
              <a:t>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SassoonPrimary" panose="020B0500000000000000" pitchFamily="34" charset="0"/>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SassoonPrimary" panose="020B0500000000000000" pitchFamily="34" charset="0"/>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SassoonPrimary" panose="020B0500000000000000" pitchFamily="34" charset="0"/>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a:xfrm>
            <a:off x="187569" y="207250"/>
            <a:ext cx="8550881" cy="434776"/>
          </a:xfrm>
        </p:spPr>
        <p:txBody>
          <a:bodyPr/>
          <a:lstStyle/>
          <a:p>
            <a:r>
              <a:rPr lang="en-GB" u="sng" dirty="0">
                <a:solidFill>
                  <a:schemeClr val="tx1"/>
                </a:solidFill>
                <a:latin typeface="SassoonPrimary" panose="020B0500000000000000" pitchFamily="34" charset="0"/>
              </a:rPr>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311700" y="739302"/>
            <a:ext cx="7050392" cy="3829573"/>
          </a:xfrm>
        </p:spPr>
        <p:txBody>
          <a:bodyPr/>
          <a:lstStyle/>
          <a:p>
            <a:r>
              <a:rPr lang="en-GB" dirty="0">
                <a:latin typeface="SassoonPrimary" panose="020B0500000000000000" pitchFamily="34" charset="0"/>
              </a:rPr>
              <a:t>The tests take place during normal school hours, under exam conditions. </a:t>
            </a:r>
          </a:p>
          <a:p>
            <a:r>
              <a:rPr lang="en-GB" dirty="0">
                <a:latin typeface="SassoonPrimary" panose="020B0500000000000000" pitchFamily="34" charset="0"/>
              </a:rPr>
              <a:t>Children are not allowed to talk to each other from the moment the assessments are handed out until they are collected at the end of the test. </a:t>
            </a:r>
          </a:p>
          <a:p>
            <a:r>
              <a:rPr lang="en-GB" dirty="0">
                <a:latin typeface="SassoonPrimary" panose="020B0500000000000000" pitchFamily="34" charset="0"/>
              </a:rPr>
              <a:t>After the tests are completed, the papers are sent away to be marked </a:t>
            </a:r>
            <a:r>
              <a:rPr lang="en-GB" dirty="0">
                <a:solidFill>
                  <a:srgbClr val="283593"/>
                </a:solidFill>
                <a:latin typeface="SassoonPrimary" panose="020B0500000000000000" pitchFamily="34" charset="0"/>
              </a:rPr>
              <a:t>externally</a:t>
            </a:r>
            <a:r>
              <a:rPr lang="en-GB" dirty="0">
                <a:latin typeface="SassoonPrimary" panose="020B0500000000000000" pitchFamily="34" charset="0"/>
              </a:rPr>
              <a:t>. </a:t>
            </a:r>
          </a:p>
          <a:p>
            <a:r>
              <a:rPr lang="en-GB" dirty="0">
                <a:latin typeface="SassoonPrimary" panose="020B0500000000000000" pitchFamily="34" charset="0"/>
              </a:rPr>
              <a:t>The results are then sent to the school in July. </a:t>
            </a:r>
          </a:p>
          <a:p>
            <a:r>
              <a:rPr lang="en-GB" dirty="0">
                <a:latin typeface="SassoonPrimary" panose="020B0500000000000000" pitchFamily="34" charset="0"/>
              </a:rPr>
              <a:t>Each test lasts no longer than 60 minutes: </a:t>
            </a:r>
          </a:p>
          <a:p>
            <a:pPr lvl="1">
              <a:lnSpc>
                <a:spcPct val="100000"/>
              </a:lnSpc>
              <a:spcBef>
                <a:spcPts val="0"/>
              </a:spcBef>
            </a:pPr>
            <a:r>
              <a:rPr lang="en-GB" dirty="0">
                <a:solidFill>
                  <a:srgbClr val="283593"/>
                </a:solidFill>
                <a:latin typeface="SassoonPrimary" panose="020B0500000000000000" pitchFamily="34" charset="0"/>
              </a:rPr>
              <a:t>Spelling, punctuation and grammar (paper 1: Grammar/ Punctuation) – 45 minutes</a:t>
            </a:r>
          </a:p>
          <a:p>
            <a:pPr lvl="1">
              <a:lnSpc>
                <a:spcPct val="100000"/>
              </a:lnSpc>
              <a:spcBef>
                <a:spcPts val="0"/>
              </a:spcBef>
            </a:pPr>
            <a:r>
              <a:rPr lang="en-GB" dirty="0">
                <a:solidFill>
                  <a:srgbClr val="283593"/>
                </a:solidFill>
                <a:latin typeface="SassoonPrimary" panose="020B0500000000000000" pitchFamily="34" charset="0"/>
              </a:rPr>
              <a:t>Spelling, punctuation and grammar (paper 2: Spelling) – 15 minutes</a:t>
            </a:r>
          </a:p>
          <a:p>
            <a:pPr lvl="1">
              <a:lnSpc>
                <a:spcPct val="100000"/>
              </a:lnSpc>
              <a:spcBef>
                <a:spcPts val="0"/>
              </a:spcBef>
            </a:pPr>
            <a:r>
              <a:rPr lang="en-GB" dirty="0">
                <a:solidFill>
                  <a:srgbClr val="283593"/>
                </a:solidFill>
                <a:latin typeface="SassoonPrimary" panose="020B0500000000000000" pitchFamily="34" charset="0"/>
              </a:rPr>
              <a:t>Reading – 60 minutes </a:t>
            </a:r>
          </a:p>
          <a:p>
            <a:pPr lvl="1">
              <a:lnSpc>
                <a:spcPct val="100000"/>
              </a:lnSpc>
              <a:spcBef>
                <a:spcPts val="0"/>
              </a:spcBef>
            </a:pPr>
            <a:r>
              <a:rPr lang="en-GB" dirty="0">
                <a:solidFill>
                  <a:srgbClr val="283593"/>
                </a:solidFill>
                <a:latin typeface="SassoonPrimary" panose="020B0500000000000000" pitchFamily="34" charset="0"/>
              </a:rPr>
              <a:t>Maths (paper 1: Arithmetic) – 30 minutes</a:t>
            </a:r>
          </a:p>
          <a:p>
            <a:pPr lvl="1">
              <a:lnSpc>
                <a:spcPct val="100000"/>
              </a:lnSpc>
              <a:spcBef>
                <a:spcPts val="0"/>
              </a:spcBef>
            </a:pPr>
            <a:r>
              <a:rPr lang="en-GB" dirty="0">
                <a:solidFill>
                  <a:srgbClr val="283593"/>
                </a:solidFill>
                <a:latin typeface="SassoonPrimary" panose="020B0500000000000000" pitchFamily="34" charset="0"/>
              </a:rPr>
              <a:t>Maths (paper 2: Reasoning) – 40 minutes</a:t>
            </a:r>
          </a:p>
          <a:p>
            <a:pPr lvl="1">
              <a:lnSpc>
                <a:spcPct val="100000"/>
              </a:lnSpc>
              <a:spcBef>
                <a:spcPts val="0"/>
              </a:spcBef>
            </a:pPr>
            <a:r>
              <a:rPr lang="en-GB" dirty="0">
                <a:solidFill>
                  <a:srgbClr val="283593"/>
                </a:solidFill>
                <a:latin typeface="SassoonPrimary" panose="020B0500000000000000" pitchFamily="34" charset="0"/>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311700" y="739302"/>
            <a:ext cx="7714700" cy="3829573"/>
          </a:xfrm>
        </p:spPr>
        <p:txBody>
          <a:bodyPr/>
          <a:lstStyle/>
          <a:p>
            <a:pPr marL="114300" indent="0">
              <a:buNone/>
            </a:pPr>
            <a:r>
              <a:rPr lang="en-GB" dirty="0">
                <a:latin typeface="SassoonPrimary" panose="020B0500000000000000" pitchFamily="34" charset="0"/>
              </a:rPr>
              <a:t>Tests are marked externally. Once marked, the tests will be given the following scores:</a:t>
            </a:r>
          </a:p>
          <a:p>
            <a:r>
              <a:rPr lang="en-GB" dirty="0">
                <a:latin typeface="SassoonPrimary" panose="020B0500000000000000" pitchFamily="34" charset="0"/>
              </a:rPr>
              <a:t>A raw score (total number of marks achieved for each paper);</a:t>
            </a:r>
          </a:p>
          <a:p>
            <a:r>
              <a:rPr lang="en-GB" dirty="0">
                <a:latin typeface="SassoonPrimary" panose="020B0500000000000000" pitchFamily="34" charset="0"/>
              </a:rPr>
              <a:t>A scaled score (see below);</a:t>
            </a:r>
          </a:p>
          <a:p>
            <a:r>
              <a:rPr lang="en-GB" dirty="0">
                <a:latin typeface="SassoonPrimary" panose="020B0500000000000000" pitchFamily="34" charset="0"/>
              </a:rPr>
              <a:t>A judgement on if the National Standard has been met. </a:t>
            </a:r>
          </a:p>
          <a:p>
            <a:endParaRPr lang="en-GB" dirty="0">
              <a:latin typeface="SassoonPrimary" panose="020B0500000000000000" pitchFamily="34" charset="0"/>
            </a:endParaRPr>
          </a:p>
          <a:p>
            <a:pPr marL="114300" indent="0">
              <a:buNone/>
            </a:pPr>
            <a:r>
              <a:rPr lang="en-GB" dirty="0">
                <a:latin typeface="SassoonPrimary" panose="020B0500000000000000" pitchFamily="34" charset="0"/>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Scaled scores range from 80 to 120. </a:t>
            </a:r>
          </a:p>
          <a:p>
            <a:pPr marL="114300" indent="0">
              <a:buNone/>
            </a:pPr>
            <a:r>
              <a:rPr lang="en-GB" dirty="0">
                <a:solidFill>
                  <a:srgbClr val="283593"/>
                </a:solidFill>
                <a:latin typeface="SassoonPrimary" panose="020B0500000000000000" pitchFamily="34" charset="0"/>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a:xfrm>
            <a:off x="226208" y="152542"/>
            <a:ext cx="8520600" cy="434776"/>
          </a:xfrm>
        </p:spPr>
        <p:txBody>
          <a:bodyPr/>
          <a:lstStyle/>
          <a:p>
            <a:r>
              <a:rPr lang="en-GB" dirty="0">
                <a:solidFill>
                  <a:schemeClr val="tx1"/>
                </a:solidFill>
                <a:latin typeface="SassoonPrimary" panose="020B0500000000000000" pitchFamily="34" charset="0"/>
              </a:rPr>
              <a:t>Spelling, Punctuation and Grammar: </a:t>
            </a:r>
            <a:r>
              <a:rPr lang="en-GB" b="1" dirty="0" smtClean="0">
                <a:solidFill>
                  <a:schemeClr val="accent5">
                    <a:lumMod val="75000"/>
                  </a:schemeClr>
                </a:solidFill>
                <a:latin typeface="SassoonPrimary" panose="020B0500000000000000" pitchFamily="34" charset="0"/>
              </a:rPr>
              <a:t>Monday 13</a:t>
            </a:r>
            <a:r>
              <a:rPr lang="en-GB" b="1" baseline="30000" dirty="0" smtClean="0">
                <a:solidFill>
                  <a:schemeClr val="accent5">
                    <a:lumMod val="75000"/>
                  </a:schemeClr>
                </a:solidFill>
                <a:latin typeface="SassoonPrimary" panose="020B0500000000000000" pitchFamily="34" charset="0"/>
              </a:rPr>
              <a:t>th</a:t>
            </a:r>
            <a:r>
              <a:rPr lang="en-GB" b="1" dirty="0" smtClean="0">
                <a:solidFill>
                  <a:schemeClr val="accent5">
                    <a:lumMod val="75000"/>
                  </a:schemeClr>
                </a:solidFill>
                <a:latin typeface="SassoonPrimary" panose="020B0500000000000000" pitchFamily="34" charset="0"/>
              </a:rPr>
              <a:t> May</a:t>
            </a:r>
            <a:endParaRPr lang="en-GB" b="1" dirty="0">
              <a:solidFill>
                <a:schemeClr val="accent5">
                  <a:lumMod val="75000"/>
                </a:schemeClr>
              </a:solidFill>
              <a:latin typeface="SassoonPrimary" panose="020B0500000000000000" pitchFamily="34" charset="0"/>
            </a:endParaRP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u="sng" dirty="0" smtClean="0">
                <a:solidFill>
                  <a:schemeClr val="tx1"/>
                </a:solidFill>
                <a:latin typeface="SassoonPrimary" panose="020B0500000000000000" pitchFamily="34" charset="0"/>
              </a:rPr>
              <a:t>Spelling, Punctuation and Grammar: Paper 1</a:t>
            </a:r>
            <a:endParaRPr lang="en-GB" u="sng" dirty="0">
              <a:solidFill>
                <a:schemeClr val="tx1"/>
              </a:solidFill>
              <a:latin typeface="SassoonPrimary" panose="020B0500000000000000" pitchFamily="34" charset="0"/>
            </a:endParaRP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9516" y="737835"/>
            <a:ext cx="8520600" cy="3829573"/>
          </a:xfrm>
        </p:spPr>
        <p:txBody>
          <a:bodyPr/>
          <a:lstStyle/>
          <a:p>
            <a:pPr marL="114300" indent="0">
              <a:buNone/>
            </a:pPr>
            <a:r>
              <a:rPr lang="en-GB" dirty="0">
                <a:latin typeface="SassoonPrimary" panose="020B0500000000000000" pitchFamily="34" charset="0"/>
              </a:rPr>
              <a:t>The children will have been working hard with their class teacher on developing and securing their knowledge of the technical vocabulary needed in this test.</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This test focuses on:</a:t>
            </a:r>
          </a:p>
          <a:p>
            <a:r>
              <a:rPr lang="en-GB" dirty="0">
                <a:solidFill>
                  <a:srgbClr val="283593"/>
                </a:solidFill>
                <a:latin typeface="SassoonPrimary" panose="020B0500000000000000" pitchFamily="34" charset="0"/>
              </a:rPr>
              <a:t>Grammatical terms/ word classes;</a:t>
            </a:r>
          </a:p>
          <a:p>
            <a:r>
              <a:rPr lang="en-GB" dirty="0">
                <a:solidFill>
                  <a:srgbClr val="283593"/>
                </a:solidFill>
                <a:latin typeface="SassoonPrimary" panose="020B0500000000000000" pitchFamily="34" charset="0"/>
              </a:rPr>
              <a:t>Functions of sentences;</a:t>
            </a:r>
          </a:p>
          <a:p>
            <a:r>
              <a:rPr lang="en-GB" dirty="0">
                <a:solidFill>
                  <a:srgbClr val="283593"/>
                </a:solidFill>
                <a:latin typeface="SassoonPrimary" panose="020B0500000000000000" pitchFamily="34" charset="0"/>
              </a:rPr>
              <a:t>Combining words, phrases and clauses;</a:t>
            </a:r>
          </a:p>
          <a:p>
            <a:r>
              <a:rPr lang="en-GB" dirty="0">
                <a:solidFill>
                  <a:srgbClr val="283593"/>
                </a:solidFill>
                <a:latin typeface="SassoonPrimary" panose="020B0500000000000000" pitchFamily="34" charset="0"/>
              </a:rPr>
              <a:t>Verb forms, tenses and consistency;</a:t>
            </a:r>
          </a:p>
          <a:p>
            <a:r>
              <a:rPr lang="en-GB" dirty="0">
                <a:solidFill>
                  <a:srgbClr val="283593"/>
                </a:solidFill>
                <a:latin typeface="SassoonPrimary" panose="020B0500000000000000" pitchFamily="34" charset="0"/>
              </a:rPr>
              <a:t>Punctuation;</a:t>
            </a:r>
          </a:p>
          <a:p>
            <a:r>
              <a:rPr lang="en-GB" dirty="0">
                <a:solidFill>
                  <a:srgbClr val="283593"/>
                </a:solidFill>
                <a:latin typeface="SassoonPrimary" panose="020B0500000000000000" pitchFamily="34" charset="0"/>
              </a:rPr>
              <a:t>Vocabulary;</a:t>
            </a:r>
          </a:p>
          <a:p>
            <a:r>
              <a:rPr lang="en-GB" dirty="0">
                <a:solidFill>
                  <a:srgbClr val="283593"/>
                </a:solidFill>
                <a:latin typeface="SassoonPrimary" panose="020B0500000000000000" pitchFamily="34" charset="0"/>
              </a:rPr>
              <a:t>Standard English and formality.</a:t>
            </a:r>
          </a:p>
          <a:p>
            <a:pPr marL="114300" indent="0">
              <a:buNone/>
            </a:pPr>
            <a:endParaRPr lang="en-GB" dirty="0">
              <a:latin typeface="SassoonPrimary" panose="020B0500000000000000" pitchFamily="34" charset="0"/>
            </a:endParaRPr>
          </a:p>
          <a:p>
            <a:pPr marL="114300" indent="0">
              <a:buNone/>
            </a:pPr>
            <a:r>
              <a:rPr lang="en-GB" dirty="0">
                <a:latin typeface="SassoonPrimary" panose="020B0500000000000000" pitchFamily="34" charset="0"/>
              </a:rPr>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a:t>
            </a:r>
            <a:r>
              <a:rPr lang="en-GB" dirty="0" smtClean="0"/>
              <a:t>20 spellings</a:t>
            </a:r>
            <a:r>
              <a:rPr lang="en-GB" dirty="0"/>
              <a:t>.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u="sng" dirty="0">
                <a:solidFill>
                  <a:schemeClr val="tx1"/>
                </a:solidFill>
                <a:latin typeface="SassoonPrimary" panose="020B0500000000000000" pitchFamily="34" charset="0"/>
              </a:rPr>
              <a:t>Reading: </a:t>
            </a:r>
            <a:r>
              <a:rPr lang="en-GB" u="sng" dirty="0" smtClean="0">
                <a:solidFill>
                  <a:schemeClr val="accent5">
                    <a:lumMod val="75000"/>
                  </a:schemeClr>
                </a:solidFill>
                <a:latin typeface="SassoonPrimary" panose="020B0500000000000000" pitchFamily="34" charset="0"/>
              </a:rPr>
              <a:t>Tuesday 14</a:t>
            </a:r>
            <a:r>
              <a:rPr lang="en-GB" u="sng" baseline="30000" dirty="0" smtClean="0">
                <a:solidFill>
                  <a:schemeClr val="accent5">
                    <a:lumMod val="75000"/>
                  </a:schemeClr>
                </a:solidFill>
                <a:latin typeface="SassoonPrimary" panose="020B0500000000000000" pitchFamily="34" charset="0"/>
              </a:rPr>
              <a:t>th</a:t>
            </a:r>
            <a:r>
              <a:rPr lang="en-GB" u="sng" dirty="0" smtClean="0">
                <a:solidFill>
                  <a:schemeClr val="accent5">
                    <a:lumMod val="75000"/>
                  </a:schemeClr>
                </a:solidFill>
                <a:latin typeface="SassoonPrimary" panose="020B0500000000000000" pitchFamily="34" charset="0"/>
              </a:rPr>
              <a:t> May </a:t>
            </a:r>
            <a:endParaRPr lang="en-GB" u="sng" dirty="0">
              <a:solidFill>
                <a:schemeClr val="accent5">
                  <a:lumMod val="75000"/>
                </a:schemeClr>
              </a:solidFill>
              <a:latin typeface="SassoonPrimary" panose="020B0500000000000000" pitchFamily="34" charset="0"/>
            </a:endParaRP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27331" y="737835"/>
            <a:ext cx="8520600" cy="3829573"/>
          </a:xfrm>
        </p:spPr>
        <p:txBody>
          <a:bodyPr/>
          <a:lstStyle/>
          <a:p>
            <a:pPr marL="114300" indent="0">
              <a:buNone/>
            </a:pPr>
            <a:r>
              <a:rPr lang="en-GB" dirty="0">
                <a:latin typeface="SassoonPrimary" panose="020B0500000000000000" pitchFamily="34" charset="0"/>
              </a:rPr>
              <a:t>There is one reading test that lasts for </a:t>
            </a:r>
            <a:r>
              <a:rPr lang="en-GB" dirty="0">
                <a:solidFill>
                  <a:srgbClr val="283593"/>
                </a:solidFill>
                <a:latin typeface="SassoonPrimary" panose="020B0500000000000000" pitchFamily="34" charset="0"/>
              </a:rPr>
              <a:t>60 minutes</a:t>
            </a:r>
            <a:r>
              <a:rPr lang="en-GB" dirty="0">
                <a:latin typeface="SassoonPrimary" panose="020B0500000000000000" pitchFamily="34" charset="0"/>
              </a:rPr>
              <a:t>. </a:t>
            </a:r>
          </a:p>
          <a:p>
            <a:pPr marL="114300" indent="0">
              <a:buNone/>
            </a:pPr>
            <a:r>
              <a:rPr lang="en-GB" dirty="0">
                <a:latin typeface="SassoonPrimary" panose="020B0500000000000000" pitchFamily="34" charset="0"/>
              </a:rPr>
              <a:t>The test is designed to measure if the children’s comprehension of age-appropriate reading material meets the national standard. </a:t>
            </a:r>
            <a:r>
              <a:rPr lang="en-GB" dirty="0" smtClean="0">
                <a:latin typeface="SassoonPrimary" panose="020B0500000000000000" pitchFamily="34" charset="0"/>
              </a:rPr>
              <a:t/>
            </a:r>
            <a:br>
              <a:rPr lang="en-GB" dirty="0" smtClean="0">
                <a:latin typeface="SassoonPrimary" panose="020B0500000000000000" pitchFamily="34" charset="0"/>
              </a:rPr>
            </a:br>
            <a:r>
              <a:rPr lang="en-GB" dirty="0" smtClean="0">
                <a:latin typeface="SassoonPrimary" panose="020B0500000000000000" pitchFamily="34" charset="0"/>
              </a:rPr>
              <a:t>There </a:t>
            </a:r>
            <a:r>
              <a:rPr lang="en-GB" dirty="0">
                <a:latin typeface="SassoonPrimary" panose="020B0500000000000000" pitchFamily="34" charset="0"/>
              </a:rPr>
              <a:t>are three different set texts for children to read. </a:t>
            </a:r>
            <a:r>
              <a:rPr lang="en-GB" dirty="0" smtClean="0">
                <a:latin typeface="SassoonPrimary" panose="020B0500000000000000" pitchFamily="34" charset="0"/>
              </a:rPr>
              <a:t/>
            </a:r>
            <a:br>
              <a:rPr lang="en-GB" dirty="0" smtClean="0">
                <a:latin typeface="SassoonPrimary" panose="020B0500000000000000" pitchFamily="34" charset="0"/>
              </a:rPr>
            </a:br>
            <a:r>
              <a:rPr lang="en-GB" dirty="0" smtClean="0">
                <a:latin typeface="SassoonPrimary" panose="020B0500000000000000" pitchFamily="34" charset="0"/>
              </a:rPr>
              <a:t>These </a:t>
            </a:r>
            <a:r>
              <a:rPr lang="en-GB" dirty="0">
                <a:latin typeface="SassoonPrimary" panose="020B0500000000000000" pitchFamily="34" charset="0"/>
              </a:rPr>
              <a:t>could be any combination of </a:t>
            </a:r>
            <a:r>
              <a:rPr lang="en-GB" dirty="0">
                <a:solidFill>
                  <a:srgbClr val="283593"/>
                </a:solidFill>
                <a:latin typeface="SassoonPrimary" panose="020B0500000000000000" pitchFamily="34" charset="0"/>
              </a:rPr>
              <a:t>non-fiction, fiction and/ or poetry</a:t>
            </a:r>
            <a:r>
              <a:rPr lang="en-GB" dirty="0">
                <a:latin typeface="SassoonPrimary" panose="020B0500000000000000" pitchFamily="34" charset="0"/>
              </a:rPr>
              <a:t>. </a:t>
            </a:r>
          </a:p>
          <a:p>
            <a:pPr marL="114300" indent="0">
              <a:buNone/>
            </a:pPr>
            <a:endParaRPr lang="en-GB" sz="1000" dirty="0">
              <a:latin typeface="SassoonPrimary" panose="020B0500000000000000" pitchFamily="34" charset="0"/>
            </a:endParaRPr>
          </a:p>
          <a:p>
            <a:pPr marL="114300" indent="0">
              <a:buNone/>
            </a:pPr>
            <a:r>
              <a:rPr lang="en-GB" dirty="0">
                <a:latin typeface="SassoonPrimary" panose="020B0500000000000000" pitchFamily="34" charset="0"/>
              </a:rPr>
              <a:t>The test covers the following </a:t>
            </a:r>
            <a:r>
              <a:rPr lang="en-GB" dirty="0" smtClean="0">
                <a:latin typeface="SassoonPrimary" panose="020B0500000000000000" pitchFamily="34" charset="0"/>
              </a:rPr>
              <a:t>areas: </a:t>
            </a:r>
            <a:endParaRPr lang="en-GB" dirty="0">
              <a:latin typeface="SassoonPrimary" panose="020B0500000000000000" pitchFamily="34" charset="0"/>
            </a:endParaRPr>
          </a:p>
          <a:p>
            <a:r>
              <a:rPr lang="en-GB" sz="1400" dirty="0">
                <a:solidFill>
                  <a:srgbClr val="283593"/>
                </a:solidFill>
                <a:latin typeface="SassoonPrimary" panose="020B0500000000000000" pitchFamily="34" charset="0"/>
              </a:rPr>
              <a:t>Give/ explain the meaning of words in context;</a:t>
            </a:r>
          </a:p>
          <a:p>
            <a:r>
              <a:rPr lang="en-GB" sz="1400" dirty="0">
                <a:solidFill>
                  <a:srgbClr val="283593"/>
                </a:solidFill>
                <a:latin typeface="SassoonPrimary" panose="020B0500000000000000" pitchFamily="34" charset="0"/>
              </a:rPr>
              <a:t>Retrieve and record information/ identify key details from fiction and non-fiction;</a:t>
            </a:r>
          </a:p>
          <a:p>
            <a:r>
              <a:rPr lang="en-GB" sz="1400" dirty="0">
                <a:solidFill>
                  <a:srgbClr val="283593"/>
                </a:solidFill>
                <a:latin typeface="SassoonPrimary" panose="020B0500000000000000" pitchFamily="34" charset="0"/>
              </a:rPr>
              <a:t>Summarise main ideas from more than one paragraph;</a:t>
            </a:r>
          </a:p>
          <a:p>
            <a:r>
              <a:rPr lang="en-GB" sz="1400" dirty="0">
                <a:solidFill>
                  <a:srgbClr val="283593"/>
                </a:solidFill>
                <a:latin typeface="SassoonPrimary" panose="020B0500000000000000" pitchFamily="34" charset="0"/>
              </a:rPr>
              <a:t>Make inferences from the text/ explain and justify inferences with evidence from the text;</a:t>
            </a:r>
          </a:p>
          <a:p>
            <a:r>
              <a:rPr lang="en-GB" sz="1400" dirty="0">
                <a:solidFill>
                  <a:srgbClr val="283593"/>
                </a:solidFill>
                <a:latin typeface="SassoonPrimary" panose="020B0500000000000000" pitchFamily="34" charset="0"/>
              </a:rPr>
              <a:t>Predict what might happen from details stated and implied;</a:t>
            </a:r>
          </a:p>
          <a:p>
            <a:r>
              <a:rPr lang="en-GB" sz="1400" dirty="0">
                <a:solidFill>
                  <a:srgbClr val="283593"/>
                </a:solidFill>
                <a:latin typeface="SassoonPrimary" panose="020B0500000000000000" pitchFamily="34" charset="0"/>
              </a:rPr>
              <a:t>Identify/ explain how information/ narrative content is related and contributes to meaning as a whole; </a:t>
            </a:r>
          </a:p>
          <a:p>
            <a:r>
              <a:rPr lang="en-GB" sz="1400" dirty="0">
                <a:solidFill>
                  <a:srgbClr val="283593"/>
                </a:solidFill>
                <a:latin typeface="SassoonPrimary" panose="020B0500000000000000" pitchFamily="34" charset="0"/>
              </a:rPr>
              <a:t>Identify/ explain how meaning is enhanced through choice of words and phrases;</a:t>
            </a:r>
          </a:p>
          <a:p>
            <a:r>
              <a:rPr lang="en-GB" sz="1400" dirty="0">
                <a:solidFill>
                  <a:srgbClr val="283593"/>
                </a:solidFill>
                <a:latin typeface="SassoonPrimary" panose="020B0500000000000000" pitchFamily="34" charset="0"/>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771</TotalTime>
  <Words>1885</Words>
  <Application>Microsoft Office PowerPoint</Application>
  <PresentationFormat>On-screen Show (16:9)</PresentationFormat>
  <Paragraphs>194</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SassoonPrimary</vt:lpstr>
      <vt:lpstr>Nunito</vt:lpstr>
      <vt:lpstr>Wingdings</vt:lpstr>
      <vt:lpstr>Nunito Sans Light</vt:lpstr>
      <vt:lpstr>Trebuchet MS</vt:lpstr>
      <vt:lpstr>Wingdings 3</vt:lpstr>
      <vt:lpstr>Facet</vt:lpstr>
      <vt:lpstr>  Year 6 SATs 2024 Presentation for Families </vt:lpstr>
      <vt:lpstr>What are the SATs? </vt:lpstr>
      <vt:lpstr>When and how the SATs are completed</vt:lpstr>
      <vt:lpstr>The results</vt:lpstr>
      <vt:lpstr>Spelling, Punctuation and Grammar: Monday 13th May</vt:lpstr>
      <vt:lpstr>Spelling, Punctuation and Grammar: Paper 1</vt:lpstr>
      <vt:lpstr>Spelling, Punctuation and Grammar: Paper 1</vt:lpstr>
      <vt:lpstr>Spelling, Punctuation and Grammar: Paper 2</vt:lpstr>
      <vt:lpstr>Reading: Tuesday 14th May </vt:lpstr>
      <vt:lpstr>Reading </vt:lpstr>
      <vt:lpstr>Reading </vt:lpstr>
      <vt:lpstr>Maths: Wednesday 15th May and Thursday 16th May </vt:lpstr>
      <vt:lpstr>Maths Paper 1 (Arithmetic)</vt:lpstr>
      <vt:lpstr>Maths Paper 1 (Arithmetic)</vt:lpstr>
      <vt:lpstr>Maths Papers 2 and 3 (Reasoning)</vt:lpstr>
      <vt:lpstr>Maths Papers 2 and 3(Reasoning)</vt:lpstr>
      <vt:lpstr>Supporting your child in preparing for the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Kate Wallis</dc:creator>
  <cp:lastModifiedBy>Kate Wallis</cp:lastModifiedBy>
  <cp:revision>19</cp:revision>
  <dcterms:modified xsi:type="dcterms:W3CDTF">2024-03-12T12:21:46Z</dcterms:modified>
</cp:coreProperties>
</file>